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58" r:id="rId5"/>
    <p:sldId id="262" r:id="rId6"/>
    <p:sldId id="259" r:id="rId7"/>
    <p:sldId id="263" r:id="rId8"/>
    <p:sldId id="260" r:id="rId9"/>
    <p:sldId id="267" r:id="rId10"/>
    <p:sldId id="265" r:id="rId11"/>
    <p:sldId id="268" r:id="rId12"/>
  </p:sldIdLst>
  <p:sldSz cx="12192000" cy="6858000"/>
  <p:notesSz cx="6858000" cy="9144000"/>
  <p:defaultTextStyle>
    <a:defPPr>
      <a:defRPr lang="fr-BJ"/>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4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586DBD-8E95-6936-B0AB-940802644CA7}"/>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J"/>
          </a:p>
        </p:txBody>
      </p:sp>
      <p:sp>
        <p:nvSpPr>
          <p:cNvPr id="3" name="Sous-titre 2">
            <a:extLst>
              <a:ext uri="{FF2B5EF4-FFF2-40B4-BE49-F238E27FC236}">
                <a16:creationId xmlns:a16="http://schemas.microsoft.com/office/drawing/2014/main" id="{D90B994A-F515-9B11-F29F-28D5A80874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J"/>
          </a:p>
        </p:txBody>
      </p:sp>
      <p:sp>
        <p:nvSpPr>
          <p:cNvPr id="4" name="Espace réservé de la date 3">
            <a:extLst>
              <a:ext uri="{FF2B5EF4-FFF2-40B4-BE49-F238E27FC236}">
                <a16:creationId xmlns:a16="http://schemas.microsoft.com/office/drawing/2014/main" id="{A9B98B3A-837E-D1F2-9292-21BBCABE4E6A}"/>
              </a:ext>
            </a:extLst>
          </p:cNvPr>
          <p:cNvSpPr>
            <a:spLocks noGrp="1"/>
          </p:cNvSpPr>
          <p:nvPr>
            <p:ph type="dt" sz="half" idx="10"/>
          </p:nvPr>
        </p:nvSpPr>
        <p:spPr/>
        <p:txBody>
          <a:bodyPr/>
          <a:lstStyle/>
          <a:p>
            <a:fld id="{22094AE2-C9F6-4C75-AD03-1088899CD087}" type="datetimeFigureOut">
              <a:rPr lang="fr-BJ" smtClean="0"/>
              <a:t>07/27/2023</a:t>
            </a:fld>
            <a:endParaRPr lang="fr-BJ"/>
          </a:p>
        </p:txBody>
      </p:sp>
      <p:sp>
        <p:nvSpPr>
          <p:cNvPr id="5" name="Espace réservé du pied de page 4">
            <a:extLst>
              <a:ext uri="{FF2B5EF4-FFF2-40B4-BE49-F238E27FC236}">
                <a16:creationId xmlns:a16="http://schemas.microsoft.com/office/drawing/2014/main" id="{D35D3481-4BB0-9AEA-65B4-F9CADBA551D2}"/>
              </a:ext>
            </a:extLst>
          </p:cNvPr>
          <p:cNvSpPr>
            <a:spLocks noGrp="1"/>
          </p:cNvSpPr>
          <p:nvPr>
            <p:ph type="ftr" sz="quarter" idx="11"/>
          </p:nvPr>
        </p:nvSpPr>
        <p:spPr/>
        <p:txBody>
          <a:bodyPr/>
          <a:lstStyle/>
          <a:p>
            <a:endParaRPr lang="fr-BJ"/>
          </a:p>
        </p:txBody>
      </p:sp>
      <p:sp>
        <p:nvSpPr>
          <p:cNvPr id="6" name="Espace réservé du numéro de diapositive 5">
            <a:extLst>
              <a:ext uri="{FF2B5EF4-FFF2-40B4-BE49-F238E27FC236}">
                <a16:creationId xmlns:a16="http://schemas.microsoft.com/office/drawing/2014/main" id="{FA89166B-F56A-88FC-16DC-F63D00DB9873}"/>
              </a:ext>
            </a:extLst>
          </p:cNvPr>
          <p:cNvSpPr>
            <a:spLocks noGrp="1"/>
          </p:cNvSpPr>
          <p:nvPr>
            <p:ph type="sldNum" sz="quarter" idx="12"/>
          </p:nvPr>
        </p:nvSpPr>
        <p:spPr/>
        <p:txBody>
          <a:bodyPr/>
          <a:lstStyle/>
          <a:p>
            <a:fld id="{313992B2-2AFD-4D01-97FF-871B4DAE2309}" type="slidenum">
              <a:rPr lang="fr-BJ" smtClean="0"/>
              <a:t>‹N°›</a:t>
            </a:fld>
            <a:endParaRPr lang="fr-BJ"/>
          </a:p>
        </p:txBody>
      </p:sp>
    </p:spTree>
    <p:extLst>
      <p:ext uri="{BB962C8B-B14F-4D97-AF65-F5344CB8AC3E}">
        <p14:creationId xmlns:p14="http://schemas.microsoft.com/office/powerpoint/2010/main" val="2114542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E5A3FD2-D0EF-FDAB-3748-399C3FC44136}"/>
              </a:ext>
            </a:extLst>
          </p:cNvPr>
          <p:cNvSpPr>
            <a:spLocks noGrp="1"/>
          </p:cNvSpPr>
          <p:nvPr>
            <p:ph type="title"/>
          </p:nvPr>
        </p:nvSpPr>
        <p:spPr/>
        <p:txBody>
          <a:bodyPr/>
          <a:lstStyle/>
          <a:p>
            <a:r>
              <a:rPr lang="fr-FR"/>
              <a:t>Modifiez le style du titre</a:t>
            </a:r>
            <a:endParaRPr lang="fr-BJ"/>
          </a:p>
        </p:txBody>
      </p:sp>
      <p:sp>
        <p:nvSpPr>
          <p:cNvPr id="3" name="Espace réservé du texte vertical 2">
            <a:extLst>
              <a:ext uri="{FF2B5EF4-FFF2-40B4-BE49-F238E27FC236}">
                <a16:creationId xmlns:a16="http://schemas.microsoft.com/office/drawing/2014/main" id="{194FD96C-10AE-AD55-3757-50E1FB5EBDAE}"/>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4" name="Espace réservé de la date 3">
            <a:extLst>
              <a:ext uri="{FF2B5EF4-FFF2-40B4-BE49-F238E27FC236}">
                <a16:creationId xmlns:a16="http://schemas.microsoft.com/office/drawing/2014/main" id="{AF51BAD3-0902-29AB-8F28-13B934839FBC}"/>
              </a:ext>
            </a:extLst>
          </p:cNvPr>
          <p:cNvSpPr>
            <a:spLocks noGrp="1"/>
          </p:cNvSpPr>
          <p:nvPr>
            <p:ph type="dt" sz="half" idx="10"/>
          </p:nvPr>
        </p:nvSpPr>
        <p:spPr/>
        <p:txBody>
          <a:bodyPr/>
          <a:lstStyle/>
          <a:p>
            <a:fld id="{22094AE2-C9F6-4C75-AD03-1088899CD087}" type="datetimeFigureOut">
              <a:rPr lang="fr-BJ" smtClean="0"/>
              <a:t>07/27/2023</a:t>
            </a:fld>
            <a:endParaRPr lang="fr-BJ"/>
          </a:p>
        </p:txBody>
      </p:sp>
      <p:sp>
        <p:nvSpPr>
          <p:cNvPr id="5" name="Espace réservé du pied de page 4">
            <a:extLst>
              <a:ext uri="{FF2B5EF4-FFF2-40B4-BE49-F238E27FC236}">
                <a16:creationId xmlns:a16="http://schemas.microsoft.com/office/drawing/2014/main" id="{0B6BF01B-9A1E-9D5B-B63C-2E5DDE4F60C8}"/>
              </a:ext>
            </a:extLst>
          </p:cNvPr>
          <p:cNvSpPr>
            <a:spLocks noGrp="1"/>
          </p:cNvSpPr>
          <p:nvPr>
            <p:ph type="ftr" sz="quarter" idx="11"/>
          </p:nvPr>
        </p:nvSpPr>
        <p:spPr/>
        <p:txBody>
          <a:bodyPr/>
          <a:lstStyle/>
          <a:p>
            <a:endParaRPr lang="fr-BJ"/>
          </a:p>
        </p:txBody>
      </p:sp>
      <p:sp>
        <p:nvSpPr>
          <p:cNvPr id="6" name="Espace réservé du numéro de diapositive 5">
            <a:extLst>
              <a:ext uri="{FF2B5EF4-FFF2-40B4-BE49-F238E27FC236}">
                <a16:creationId xmlns:a16="http://schemas.microsoft.com/office/drawing/2014/main" id="{AD41B435-CBB7-0699-043D-C3DCB1F1CCBF}"/>
              </a:ext>
            </a:extLst>
          </p:cNvPr>
          <p:cNvSpPr>
            <a:spLocks noGrp="1"/>
          </p:cNvSpPr>
          <p:nvPr>
            <p:ph type="sldNum" sz="quarter" idx="12"/>
          </p:nvPr>
        </p:nvSpPr>
        <p:spPr/>
        <p:txBody>
          <a:bodyPr/>
          <a:lstStyle/>
          <a:p>
            <a:fld id="{313992B2-2AFD-4D01-97FF-871B4DAE2309}" type="slidenum">
              <a:rPr lang="fr-BJ" smtClean="0"/>
              <a:t>‹N°›</a:t>
            </a:fld>
            <a:endParaRPr lang="fr-BJ"/>
          </a:p>
        </p:txBody>
      </p:sp>
    </p:spTree>
    <p:extLst>
      <p:ext uri="{BB962C8B-B14F-4D97-AF65-F5344CB8AC3E}">
        <p14:creationId xmlns:p14="http://schemas.microsoft.com/office/powerpoint/2010/main" val="1343592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7B4245F-D64E-1F42-C7AD-6A4113BA95EA}"/>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J"/>
          </a:p>
        </p:txBody>
      </p:sp>
      <p:sp>
        <p:nvSpPr>
          <p:cNvPr id="3" name="Espace réservé du texte vertical 2">
            <a:extLst>
              <a:ext uri="{FF2B5EF4-FFF2-40B4-BE49-F238E27FC236}">
                <a16:creationId xmlns:a16="http://schemas.microsoft.com/office/drawing/2014/main" id="{D86F2F5A-E673-5FF5-1F8F-EF5E586E1283}"/>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4" name="Espace réservé de la date 3">
            <a:extLst>
              <a:ext uri="{FF2B5EF4-FFF2-40B4-BE49-F238E27FC236}">
                <a16:creationId xmlns:a16="http://schemas.microsoft.com/office/drawing/2014/main" id="{84DBF8CF-739E-F723-1D73-5A44ED752C30}"/>
              </a:ext>
            </a:extLst>
          </p:cNvPr>
          <p:cNvSpPr>
            <a:spLocks noGrp="1"/>
          </p:cNvSpPr>
          <p:nvPr>
            <p:ph type="dt" sz="half" idx="10"/>
          </p:nvPr>
        </p:nvSpPr>
        <p:spPr/>
        <p:txBody>
          <a:bodyPr/>
          <a:lstStyle/>
          <a:p>
            <a:fld id="{22094AE2-C9F6-4C75-AD03-1088899CD087}" type="datetimeFigureOut">
              <a:rPr lang="fr-BJ" smtClean="0"/>
              <a:t>07/27/2023</a:t>
            </a:fld>
            <a:endParaRPr lang="fr-BJ"/>
          </a:p>
        </p:txBody>
      </p:sp>
      <p:sp>
        <p:nvSpPr>
          <p:cNvPr id="5" name="Espace réservé du pied de page 4">
            <a:extLst>
              <a:ext uri="{FF2B5EF4-FFF2-40B4-BE49-F238E27FC236}">
                <a16:creationId xmlns:a16="http://schemas.microsoft.com/office/drawing/2014/main" id="{3C966892-8ADF-C9B4-6084-EDA32489F707}"/>
              </a:ext>
            </a:extLst>
          </p:cNvPr>
          <p:cNvSpPr>
            <a:spLocks noGrp="1"/>
          </p:cNvSpPr>
          <p:nvPr>
            <p:ph type="ftr" sz="quarter" idx="11"/>
          </p:nvPr>
        </p:nvSpPr>
        <p:spPr/>
        <p:txBody>
          <a:bodyPr/>
          <a:lstStyle/>
          <a:p>
            <a:endParaRPr lang="fr-BJ"/>
          </a:p>
        </p:txBody>
      </p:sp>
      <p:sp>
        <p:nvSpPr>
          <p:cNvPr id="6" name="Espace réservé du numéro de diapositive 5">
            <a:extLst>
              <a:ext uri="{FF2B5EF4-FFF2-40B4-BE49-F238E27FC236}">
                <a16:creationId xmlns:a16="http://schemas.microsoft.com/office/drawing/2014/main" id="{6D0BC040-6DA3-69D0-8031-03B74D9E7DB4}"/>
              </a:ext>
            </a:extLst>
          </p:cNvPr>
          <p:cNvSpPr>
            <a:spLocks noGrp="1"/>
          </p:cNvSpPr>
          <p:nvPr>
            <p:ph type="sldNum" sz="quarter" idx="12"/>
          </p:nvPr>
        </p:nvSpPr>
        <p:spPr/>
        <p:txBody>
          <a:bodyPr/>
          <a:lstStyle/>
          <a:p>
            <a:fld id="{313992B2-2AFD-4D01-97FF-871B4DAE2309}" type="slidenum">
              <a:rPr lang="fr-BJ" smtClean="0"/>
              <a:t>‹N°›</a:t>
            </a:fld>
            <a:endParaRPr lang="fr-BJ"/>
          </a:p>
        </p:txBody>
      </p:sp>
    </p:spTree>
    <p:extLst>
      <p:ext uri="{BB962C8B-B14F-4D97-AF65-F5344CB8AC3E}">
        <p14:creationId xmlns:p14="http://schemas.microsoft.com/office/powerpoint/2010/main" val="42156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66C4E1-3395-BB42-67F8-C6DAC688B626}"/>
              </a:ext>
            </a:extLst>
          </p:cNvPr>
          <p:cNvSpPr>
            <a:spLocks noGrp="1"/>
          </p:cNvSpPr>
          <p:nvPr>
            <p:ph type="title"/>
          </p:nvPr>
        </p:nvSpPr>
        <p:spPr/>
        <p:txBody>
          <a:bodyPr/>
          <a:lstStyle/>
          <a:p>
            <a:r>
              <a:rPr lang="fr-FR"/>
              <a:t>Modifiez le style du titre</a:t>
            </a:r>
            <a:endParaRPr lang="fr-BJ"/>
          </a:p>
        </p:txBody>
      </p:sp>
      <p:sp>
        <p:nvSpPr>
          <p:cNvPr id="3" name="Espace réservé du contenu 2">
            <a:extLst>
              <a:ext uri="{FF2B5EF4-FFF2-40B4-BE49-F238E27FC236}">
                <a16:creationId xmlns:a16="http://schemas.microsoft.com/office/drawing/2014/main" id="{F989001D-6637-5815-D0EA-3BD1F9A46FB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4" name="Espace réservé de la date 3">
            <a:extLst>
              <a:ext uri="{FF2B5EF4-FFF2-40B4-BE49-F238E27FC236}">
                <a16:creationId xmlns:a16="http://schemas.microsoft.com/office/drawing/2014/main" id="{B8C2D3EC-4DEF-EB1B-92CE-684BC359407E}"/>
              </a:ext>
            </a:extLst>
          </p:cNvPr>
          <p:cNvSpPr>
            <a:spLocks noGrp="1"/>
          </p:cNvSpPr>
          <p:nvPr>
            <p:ph type="dt" sz="half" idx="10"/>
          </p:nvPr>
        </p:nvSpPr>
        <p:spPr/>
        <p:txBody>
          <a:bodyPr/>
          <a:lstStyle/>
          <a:p>
            <a:fld id="{22094AE2-C9F6-4C75-AD03-1088899CD087}" type="datetimeFigureOut">
              <a:rPr lang="fr-BJ" smtClean="0"/>
              <a:t>07/27/2023</a:t>
            </a:fld>
            <a:endParaRPr lang="fr-BJ"/>
          </a:p>
        </p:txBody>
      </p:sp>
      <p:sp>
        <p:nvSpPr>
          <p:cNvPr id="5" name="Espace réservé du pied de page 4">
            <a:extLst>
              <a:ext uri="{FF2B5EF4-FFF2-40B4-BE49-F238E27FC236}">
                <a16:creationId xmlns:a16="http://schemas.microsoft.com/office/drawing/2014/main" id="{A53EC18B-7E56-DF20-990E-B9B4AF0ADE25}"/>
              </a:ext>
            </a:extLst>
          </p:cNvPr>
          <p:cNvSpPr>
            <a:spLocks noGrp="1"/>
          </p:cNvSpPr>
          <p:nvPr>
            <p:ph type="ftr" sz="quarter" idx="11"/>
          </p:nvPr>
        </p:nvSpPr>
        <p:spPr/>
        <p:txBody>
          <a:bodyPr/>
          <a:lstStyle/>
          <a:p>
            <a:endParaRPr lang="fr-BJ"/>
          </a:p>
        </p:txBody>
      </p:sp>
      <p:sp>
        <p:nvSpPr>
          <p:cNvPr id="6" name="Espace réservé du numéro de diapositive 5">
            <a:extLst>
              <a:ext uri="{FF2B5EF4-FFF2-40B4-BE49-F238E27FC236}">
                <a16:creationId xmlns:a16="http://schemas.microsoft.com/office/drawing/2014/main" id="{A8BBCB51-DE42-31F0-D86D-E79DB9A94A73}"/>
              </a:ext>
            </a:extLst>
          </p:cNvPr>
          <p:cNvSpPr>
            <a:spLocks noGrp="1"/>
          </p:cNvSpPr>
          <p:nvPr>
            <p:ph type="sldNum" sz="quarter" idx="12"/>
          </p:nvPr>
        </p:nvSpPr>
        <p:spPr/>
        <p:txBody>
          <a:bodyPr/>
          <a:lstStyle/>
          <a:p>
            <a:fld id="{313992B2-2AFD-4D01-97FF-871B4DAE2309}" type="slidenum">
              <a:rPr lang="fr-BJ" smtClean="0"/>
              <a:t>‹N°›</a:t>
            </a:fld>
            <a:endParaRPr lang="fr-BJ"/>
          </a:p>
        </p:txBody>
      </p:sp>
    </p:spTree>
    <p:extLst>
      <p:ext uri="{BB962C8B-B14F-4D97-AF65-F5344CB8AC3E}">
        <p14:creationId xmlns:p14="http://schemas.microsoft.com/office/powerpoint/2010/main" val="2736582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0365E2-D252-FC97-E084-350B3AE56C46}"/>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J"/>
          </a:p>
        </p:txBody>
      </p:sp>
      <p:sp>
        <p:nvSpPr>
          <p:cNvPr id="3" name="Espace réservé du texte 2">
            <a:extLst>
              <a:ext uri="{FF2B5EF4-FFF2-40B4-BE49-F238E27FC236}">
                <a16:creationId xmlns:a16="http://schemas.microsoft.com/office/drawing/2014/main" id="{0A8F3E27-E48C-B552-8D3F-073627714E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A8D39DC-4198-8614-5882-B3B7793373FF}"/>
              </a:ext>
            </a:extLst>
          </p:cNvPr>
          <p:cNvSpPr>
            <a:spLocks noGrp="1"/>
          </p:cNvSpPr>
          <p:nvPr>
            <p:ph type="dt" sz="half" idx="10"/>
          </p:nvPr>
        </p:nvSpPr>
        <p:spPr/>
        <p:txBody>
          <a:bodyPr/>
          <a:lstStyle/>
          <a:p>
            <a:fld id="{22094AE2-C9F6-4C75-AD03-1088899CD087}" type="datetimeFigureOut">
              <a:rPr lang="fr-BJ" smtClean="0"/>
              <a:t>07/27/2023</a:t>
            </a:fld>
            <a:endParaRPr lang="fr-BJ"/>
          </a:p>
        </p:txBody>
      </p:sp>
      <p:sp>
        <p:nvSpPr>
          <p:cNvPr id="5" name="Espace réservé du pied de page 4">
            <a:extLst>
              <a:ext uri="{FF2B5EF4-FFF2-40B4-BE49-F238E27FC236}">
                <a16:creationId xmlns:a16="http://schemas.microsoft.com/office/drawing/2014/main" id="{1DCAB93C-703D-4B72-FE73-865DBC8DCAFE}"/>
              </a:ext>
            </a:extLst>
          </p:cNvPr>
          <p:cNvSpPr>
            <a:spLocks noGrp="1"/>
          </p:cNvSpPr>
          <p:nvPr>
            <p:ph type="ftr" sz="quarter" idx="11"/>
          </p:nvPr>
        </p:nvSpPr>
        <p:spPr/>
        <p:txBody>
          <a:bodyPr/>
          <a:lstStyle/>
          <a:p>
            <a:endParaRPr lang="fr-BJ"/>
          </a:p>
        </p:txBody>
      </p:sp>
      <p:sp>
        <p:nvSpPr>
          <p:cNvPr id="6" name="Espace réservé du numéro de diapositive 5">
            <a:extLst>
              <a:ext uri="{FF2B5EF4-FFF2-40B4-BE49-F238E27FC236}">
                <a16:creationId xmlns:a16="http://schemas.microsoft.com/office/drawing/2014/main" id="{79534C93-DA26-EF27-5F8B-8919CC5113B5}"/>
              </a:ext>
            </a:extLst>
          </p:cNvPr>
          <p:cNvSpPr>
            <a:spLocks noGrp="1"/>
          </p:cNvSpPr>
          <p:nvPr>
            <p:ph type="sldNum" sz="quarter" idx="12"/>
          </p:nvPr>
        </p:nvSpPr>
        <p:spPr/>
        <p:txBody>
          <a:bodyPr/>
          <a:lstStyle/>
          <a:p>
            <a:fld id="{313992B2-2AFD-4D01-97FF-871B4DAE2309}" type="slidenum">
              <a:rPr lang="fr-BJ" smtClean="0"/>
              <a:t>‹N°›</a:t>
            </a:fld>
            <a:endParaRPr lang="fr-BJ"/>
          </a:p>
        </p:txBody>
      </p:sp>
    </p:spTree>
    <p:extLst>
      <p:ext uri="{BB962C8B-B14F-4D97-AF65-F5344CB8AC3E}">
        <p14:creationId xmlns:p14="http://schemas.microsoft.com/office/powerpoint/2010/main" val="3318309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768CBB-2CF5-C3CF-8938-C41EB65DF953}"/>
              </a:ext>
            </a:extLst>
          </p:cNvPr>
          <p:cNvSpPr>
            <a:spLocks noGrp="1"/>
          </p:cNvSpPr>
          <p:nvPr>
            <p:ph type="title"/>
          </p:nvPr>
        </p:nvSpPr>
        <p:spPr/>
        <p:txBody>
          <a:bodyPr/>
          <a:lstStyle/>
          <a:p>
            <a:r>
              <a:rPr lang="fr-FR"/>
              <a:t>Modifiez le style du titre</a:t>
            </a:r>
            <a:endParaRPr lang="fr-BJ"/>
          </a:p>
        </p:txBody>
      </p:sp>
      <p:sp>
        <p:nvSpPr>
          <p:cNvPr id="3" name="Espace réservé du contenu 2">
            <a:extLst>
              <a:ext uri="{FF2B5EF4-FFF2-40B4-BE49-F238E27FC236}">
                <a16:creationId xmlns:a16="http://schemas.microsoft.com/office/drawing/2014/main" id="{1CF0E05E-0ED0-1C53-9AE4-30020E6DDC7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4" name="Espace réservé du contenu 3">
            <a:extLst>
              <a:ext uri="{FF2B5EF4-FFF2-40B4-BE49-F238E27FC236}">
                <a16:creationId xmlns:a16="http://schemas.microsoft.com/office/drawing/2014/main" id="{6A354F09-E9F6-E847-1B89-ADFE2C3397D3}"/>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5" name="Espace réservé de la date 4">
            <a:extLst>
              <a:ext uri="{FF2B5EF4-FFF2-40B4-BE49-F238E27FC236}">
                <a16:creationId xmlns:a16="http://schemas.microsoft.com/office/drawing/2014/main" id="{CA9B0BAC-998E-F756-59FC-173C6AC91C76}"/>
              </a:ext>
            </a:extLst>
          </p:cNvPr>
          <p:cNvSpPr>
            <a:spLocks noGrp="1"/>
          </p:cNvSpPr>
          <p:nvPr>
            <p:ph type="dt" sz="half" idx="10"/>
          </p:nvPr>
        </p:nvSpPr>
        <p:spPr/>
        <p:txBody>
          <a:bodyPr/>
          <a:lstStyle/>
          <a:p>
            <a:fld id="{22094AE2-C9F6-4C75-AD03-1088899CD087}" type="datetimeFigureOut">
              <a:rPr lang="fr-BJ" smtClean="0"/>
              <a:t>07/27/2023</a:t>
            </a:fld>
            <a:endParaRPr lang="fr-BJ"/>
          </a:p>
        </p:txBody>
      </p:sp>
      <p:sp>
        <p:nvSpPr>
          <p:cNvPr id="6" name="Espace réservé du pied de page 5">
            <a:extLst>
              <a:ext uri="{FF2B5EF4-FFF2-40B4-BE49-F238E27FC236}">
                <a16:creationId xmlns:a16="http://schemas.microsoft.com/office/drawing/2014/main" id="{F9A1519B-C16F-B23F-7C2C-09C7D1E345A8}"/>
              </a:ext>
            </a:extLst>
          </p:cNvPr>
          <p:cNvSpPr>
            <a:spLocks noGrp="1"/>
          </p:cNvSpPr>
          <p:nvPr>
            <p:ph type="ftr" sz="quarter" idx="11"/>
          </p:nvPr>
        </p:nvSpPr>
        <p:spPr/>
        <p:txBody>
          <a:bodyPr/>
          <a:lstStyle/>
          <a:p>
            <a:endParaRPr lang="fr-BJ"/>
          </a:p>
        </p:txBody>
      </p:sp>
      <p:sp>
        <p:nvSpPr>
          <p:cNvPr id="7" name="Espace réservé du numéro de diapositive 6">
            <a:extLst>
              <a:ext uri="{FF2B5EF4-FFF2-40B4-BE49-F238E27FC236}">
                <a16:creationId xmlns:a16="http://schemas.microsoft.com/office/drawing/2014/main" id="{1FB2A176-D432-C713-CD87-111DC5426F36}"/>
              </a:ext>
            </a:extLst>
          </p:cNvPr>
          <p:cNvSpPr>
            <a:spLocks noGrp="1"/>
          </p:cNvSpPr>
          <p:nvPr>
            <p:ph type="sldNum" sz="quarter" idx="12"/>
          </p:nvPr>
        </p:nvSpPr>
        <p:spPr/>
        <p:txBody>
          <a:bodyPr/>
          <a:lstStyle/>
          <a:p>
            <a:fld id="{313992B2-2AFD-4D01-97FF-871B4DAE2309}" type="slidenum">
              <a:rPr lang="fr-BJ" smtClean="0"/>
              <a:t>‹N°›</a:t>
            </a:fld>
            <a:endParaRPr lang="fr-BJ"/>
          </a:p>
        </p:txBody>
      </p:sp>
    </p:spTree>
    <p:extLst>
      <p:ext uri="{BB962C8B-B14F-4D97-AF65-F5344CB8AC3E}">
        <p14:creationId xmlns:p14="http://schemas.microsoft.com/office/powerpoint/2010/main" val="112769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D71EA44-AC57-E836-62C8-F9FB38C4831D}"/>
              </a:ext>
            </a:extLst>
          </p:cNvPr>
          <p:cNvSpPr>
            <a:spLocks noGrp="1"/>
          </p:cNvSpPr>
          <p:nvPr>
            <p:ph type="title"/>
          </p:nvPr>
        </p:nvSpPr>
        <p:spPr>
          <a:xfrm>
            <a:off x="839788" y="365125"/>
            <a:ext cx="10515600" cy="1325563"/>
          </a:xfrm>
        </p:spPr>
        <p:txBody>
          <a:bodyPr/>
          <a:lstStyle/>
          <a:p>
            <a:r>
              <a:rPr lang="fr-FR"/>
              <a:t>Modifiez le style du titre</a:t>
            </a:r>
            <a:endParaRPr lang="fr-BJ"/>
          </a:p>
        </p:txBody>
      </p:sp>
      <p:sp>
        <p:nvSpPr>
          <p:cNvPr id="3" name="Espace réservé du texte 2">
            <a:extLst>
              <a:ext uri="{FF2B5EF4-FFF2-40B4-BE49-F238E27FC236}">
                <a16:creationId xmlns:a16="http://schemas.microsoft.com/office/drawing/2014/main" id="{21115D4E-CBAB-D8D3-4A47-4D94705ACB7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9E8C397D-9B11-5D5F-8A61-24FF79CDDA9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5" name="Espace réservé du texte 4">
            <a:extLst>
              <a:ext uri="{FF2B5EF4-FFF2-40B4-BE49-F238E27FC236}">
                <a16:creationId xmlns:a16="http://schemas.microsoft.com/office/drawing/2014/main" id="{823F0234-25E5-C636-B527-72132DD0E9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0ACBC99-E5F8-4553-98D9-462077CE7053}"/>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7" name="Espace réservé de la date 6">
            <a:extLst>
              <a:ext uri="{FF2B5EF4-FFF2-40B4-BE49-F238E27FC236}">
                <a16:creationId xmlns:a16="http://schemas.microsoft.com/office/drawing/2014/main" id="{31F06AF6-4319-0E60-3EC4-E672D42074FB}"/>
              </a:ext>
            </a:extLst>
          </p:cNvPr>
          <p:cNvSpPr>
            <a:spLocks noGrp="1"/>
          </p:cNvSpPr>
          <p:nvPr>
            <p:ph type="dt" sz="half" idx="10"/>
          </p:nvPr>
        </p:nvSpPr>
        <p:spPr/>
        <p:txBody>
          <a:bodyPr/>
          <a:lstStyle/>
          <a:p>
            <a:fld id="{22094AE2-C9F6-4C75-AD03-1088899CD087}" type="datetimeFigureOut">
              <a:rPr lang="fr-BJ" smtClean="0"/>
              <a:t>07/27/2023</a:t>
            </a:fld>
            <a:endParaRPr lang="fr-BJ"/>
          </a:p>
        </p:txBody>
      </p:sp>
      <p:sp>
        <p:nvSpPr>
          <p:cNvPr id="8" name="Espace réservé du pied de page 7">
            <a:extLst>
              <a:ext uri="{FF2B5EF4-FFF2-40B4-BE49-F238E27FC236}">
                <a16:creationId xmlns:a16="http://schemas.microsoft.com/office/drawing/2014/main" id="{7FA99894-E4B6-38BA-A71A-E75E4B5AF895}"/>
              </a:ext>
            </a:extLst>
          </p:cNvPr>
          <p:cNvSpPr>
            <a:spLocks noGrp="1"/>
          </p:cNvSpPr>
          <p:nvPr>
            <p:ph type="ftr" sz="quarter" idx="11"/>
          </p:nvPr>
        </p:nvSpPr>
        <p:spPr/>
        <p:txBody>
          <a:bodyPr/>
          <a:lstStyle/>
          <a:p>
            <a:endParaRPr lang="fr-BJ"/>
          </a:p>
        </p:txBody>
      </p:sp>
      <p:sp>
        <p:nvSpPr>
          <p:cNvPr id="9" name="Espace réservé du numéro de diapositive 8">
            <a:extLst>
              <a:ext uri="{FF2B5EF4-FFF2-40B4-BE49-F238E27FC236}">
                <a16:creationId xmlns:a16="http://schemas.microsoft.com/office/drawing/2014/main" id="{98EB3219-7AFF-4329-1B53-A242D09962BE}"/>
              </a:ext>
            </a:extLst>
          </p:cNvPr>
          <p:cNvSpPr>
            <a:spLocks noGrp="1"/>
          </p:cNvSpPr>
          <p:nvPr>
            <p:ph type="sldNum" sz="quarter" idx="12"/>
          </p:nvPr>
        </p:nvSpPr>
        <p:spPr/>
        <p:txBody>
          <a:bodyPr/>
          <a:lstStyle/>
          <a:p>
            <a:fld id="{313992B2-2AFD-4D01-97FF-871B4DAE2309}" type="slidenum">
              <a:rPr lang="fr-BJ" smtClean="0"/>
              <a:t>‹N°›</a:t>
            </a:fld>
            <a:endParaRPr lang="fr-BJ"/>
          </a:p>
        </p:txBody>
      </p:sp>
    </p:spTree>
    <p:extLst>
      <p:ext uri="{BB962C8B-B14F-4D97-AF65-F5344CB8AC3E}">
        <p14:creationId xmlns:p14="http://schemas.microsoft.com/office/powerpoint/2010/main" val="1429420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B4F4CAD-3DFA-3A3B-CF90-0BCBFE2A7A9C}"/>
              </a:ext>
            </a:extLst>
          </p:cNvPr>
          <p:cNvSpPr>
            <a:spLocks noGrp="1"/>
          </p:cNvSpPr>
          <p:nvPr>
            <p:ph type="title"/>
          </p:nvPr>
        </p:nvSpPr>
        <p:spPr/>
        <p:txBody>
          <a:bodyPr/>
          <a:lstStyle/>
          <a:p>
            <a:r>
              <a:rPr lang="fr-FR"/>
              <a:t>Modifiez le style du titre</a:t>
            </a:r>
            <a:endParaRPr lang="fr-BJ"/>
          </a:p>
        </p:txBody>
      </p:sp>
      <p:sp>
        <p:nvSpPr>
          <p:cNvPr id="3" name="Espace réservé de la date 2">
            <a:extLst>
              <a:ext uri="{FF2B5EF4-FFF2-40B4-BE49-F238E27FC236}">
                <a16:creationId xmlns:a16="http://schemas.microsoft.com/office/drawing/2014/main" id="{BE3C7660-95AE-39CA-0CD3-F118C6B90CEE}"/>
              </a:ext>
            </a:extLst>
          </p:cNvPr>
          <p:cNvSpPr>
            <a:spLocks noGrp="1"/>
          </p:cNvSpPr>
          <p:nvPr>
            <p:ph type="dt" sz="half" idx="10"/>
          </p:nvPr>
        </p:nvSpPr>
        <p:spPr/>
        <p:txBody>
          <a:bodyPr/>
          <a:lstStyle/>
          <a:p>
            <a:fld id="{22094AE2-C9F6-4C75-AD03-1088899CD087}" type="datetimeFigureOut">
              <a:rPr lang="fr-BJ" smtClean="0"/>
              <a:t>07/27/2023</a:t>
            </a:fld>
            <a:endParaRPr lang="fr-BJ"/>
          </a:p>
        </p:txBody>
      </p:sp>
      <p:sp>
        <p:nvSpPr>
          <p:cNvPr id="4" name="Espace réservé du pied de page 3">
            <a:extLst>
              <a:ext uri="{FF2B5EF4-FFF2-40B4-BE49-F238E27FC236}">
                <a16:creationId xmlns:a16="http://schemas.microsoft.com/office/drawing/2014/main" id="{D9F5C7E0-886A-C50D-863D-D4014CAF8330}"/>
              </a:ext>
            </a:extLst>
          </p:cNvPr>
          <p:cNvSpPr>
            <a:spLocks noGrp="1"/>
          </p:cNvSpPr>
          <p:nvPr>
            <p:ph type="ftr" sz="quarter" idx="11"/>
          </p:nvPr>
        </p:nvSpPr>
        <p:spPr/>
        <p:txBody>
          <a:bodyPr/>
          <a:lstStyle/>
          <a:p>
            <a:endParaRPr lang="fr-BJ"/>
          </a:p>
        </p:txBody>
      </p:sp>
      <p:sp>
        <p:nvSpPr>
          <p:cNvPr id="5" name="Espace réservé du numéro de diapositive 4">
            <a:extLst>
              <a:ext uri="{FF2B5EF4-FFF2-40B4-BE49-F238E27FC236}">
                <a16:creationId xmlns:a16="http://schemas.microsoft.com/office/drawing/2014/main" id="{41473D26-1D6A-BBB0-493B-B3688ABC77CC}"/>
              </a:ext>
            </a:extLst>
          </p:cNvPr>
          <p:cNvSpPr>
            <a:spLocks noGrp="1"/>
          </p:cNvSpPr>
          <p:nvPr>
            <p:ph type="sldNum" sz="quarter" idx="12"/>
          </p:nvPr>
        </p:nvSpPr>
        <p:spPr/>
        <p:txBody>
          <a:bodyPr/>
          <a:lstStyle/>
          <a:p>
            <a:fld id="{313992B2-2AFD-4D01-97FF-871B4DAE2309}" type="slidenum">
              <a:rPr lang="fr-BJ" smtClean="0"/>
              <a:t>‹N°›</a:t>
            </a:fld>
            <a:endParaRPr lang="fr-BJ"/>
          </a:p>
        </p:txBody>
      </p:sp>
    </p:spTree>
    <p:extLst>
      <p:ext uri="{BB962C8B-B14F-4D97-AF65-F5344CB8AC3E}">
        <p14:creationId xmlns:p14="http://schemas.microsoft.com/office/powerpoint/2010/main" val="756483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D5B0B05-C93A-9DDA-2B4F-E71625A55738}"/>
              </a:ext>
            </a:extLst>
          </p:cNvPr>
          <p:cNvSpPr>
            <a:spLocks noGrp="1"/>
          </p:cNvSpPr>
          <p:nvPr>
            <p:ph type="dt" sz="half" idx="10"/>
          </p:nvPr>
        </p:nvSpPr>
        <p:spPr/>
        <p:txBody>
          <a:bodyPr/>
          <a:lstStyle/>
          <a:p>
            <a:fld id="{22094AE2-C9F6-4C75-AD03-1088899CD087}" type="datetimeFigureOut">
              <a:rPr lang="fr-BJ" smtClean="0"/>
              <a:t>07/27/2023</a:t>
            </a:fld>
            <a:endParaRPr lang="fr-BJ"/>
          </a:p>
        </p:txBody>
      </p:sp>
      <p:sp>
        <p:nvSpPr>
          <p:cNvPr id="3" name="Espace réservé du pied de page 2">
            <a:extLst>
              <a:ext uri="{FF2B5EF4-FFF2-40B4-BE49-F238E27FC236}">
                <a16:creationId xmlns:a16="http://schemas.microsoft.com/office/drawing/2014/main" id="{CC921847-129E-B043-273E-E306904BC2D0}"/>
              </a:ext>
            </a:extLst>
          </p:cNvPr>
          <p:cNvSpPr>
            <a:spLocks noGrp="1"/>
          </p:cNvSpPr>
          <p:nvPr>
            <p:ph type="ftr" sz="quarter" idx="11"/>
          </p:nvPr>
        </p:nvSpPr>
        <p:spPr/>
        <p:txBody>
          <a:bodyPr/>
          <a:lstStyle/>
          <a:p>
            <a:endParaRPr lang="fr-BJ"/>
          </a:p>
        </p:txBody>
      </p:sp>
      <p:sp>
        <p:nvSpPr>
          <p:cNvPr id="4" name="Espace réservé du numéro de diapositive 3">
            <a:extLst>
              <a:ext uri="{FF2B5EF4-FFF2-40B4-BE49-F238E27FC236}">
                <a16:creationId xmlns:a16="http://schemas.microsoft.com/office/drawing/2014/main" id="{F6181DB4-455A-BE0D-35FE-450AAC45ED66}"/>
              </a:ext>
            </a:extLst>
          </p:cNvPr>
          <p:cNvSpPr>
            <a:spLocks noGrp="1"/>
          </p:cNvSpPr>
          <p:nvPr>
            <p:ph type="sldNum" sz="quarter" idx="12"/>
          </p:nvPr>
        </p:nvSpPr>
        <p:spPr/>
        <p:txBody>
          <a:bodyPr/>
          <a:lstStyle/>
          <a:p>
            <a:fld id="{313992B2-2AFD-4D01-97FF-871B4DAE2309}" type="slidenum">
              <a:rPr lang="fr-BJ" smtClean="0"/>
              <a:t>‹N°›</a:t>
            </a:fld>
            <a:endParaRPr lang="fr-BJ"/>
          </a:p>
        </p:txBody>
      </p:sp>
    </p:spTree>
    <p:extLst>
      <p:ext uri="{BB962C8B-B14F-4D97-AF65-F5344CB8AC3E}">
        <p14:creationId xmlns:p14="http://schemas.microsoft.com/office/powerpoint/2010/main" val="134800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B2DAA8-2AC6-3629-15A2-4B97CE9039D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J"/>
          </a:p>
        </p:txBody>
      </p:sp>
      <p:sp>
        <p:nvSpPr>
          <p:cNvPr id="3" name="Espace réservé du contenu 2">
            <a:extLst>
              <a:ext uri="{FF2B5EF4-FFF2-40B4-BE49-F238E27FC236}">
                <a16:creationId xmlns:a16="http://schemas.microsoft.com/office/drawing/2014/main" id="{A5ED0427-1396-86CC-550A-CA3F764BE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4" name="Espace réservé du texte 3">
            <a:extLst>
              <a:ext uri="{FF2B5EF4-FFF2-40B4-BE49-F238E27FC236}">
                <a16:creationId xmlns:a16="http://schemas.microsoft.com/office/drawing/2014/main" id="{0D8F4A8A-5373-59BE-4D41-711E07E882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3D65B1E-F798-168C-C57F-5EECB4B93BC1}"/>
              </a:ext>
            </a:extLst>
          </p:cNvPr>
          <p:cNvSpPr>
            <a:spLocks noGrp="1"/>
          </p:cNvSpPr>
          <p:nvPr>
            <p:ph type="dt" sz="half" idx="10"/>
          </p:nvPr>
        </p:nvSpPr>
        <p:spPr/>
        <p:txBody>
          <a:bodyPr/>
          <a:lstStyle/>
          <a:p>
            <a:fld id="{22094AE2-C9F6-4C75-AD03-1088899CD087}" type="datetimeFigureOut">
              <a:rPr lang="fr-BJ" smtClean="0"/>
              <a:t>07/27/2023</a:t>
            </a:fld>
            <a:endParaRPr lang="fr-BJ"/>
          </a:p>
        </p:txBody>
      </p:sp>
      <p:sp>
        <p:nvSpPr>
          <p:cNvPr id="6" name="Espace réservé du pied de page 5">
            <a:extLst>
              <a:ext uri="{FF2B5EF4-FFF2-40B4-BE49-F238E27FC236}">
                <a16:creationId xmlns:a16="http://schemas.microsoft.com/office/drawing/2014/main" id="{7042C615-316F-7028-ED41-70A2268174A4}"/>
              </a:ext>
            </a:extLst>
          </p:cNvPr>
          <p:cNvSpPr>
            <a:spLocks noGrp="1"/>
          </p:cNvSpPr>
          <p:nvPr>
            <p:ph type="ftr" sz="quarter" idx="11"/>
          </p:nvPr>
        </p:nvSpPr>
        <p:spPr/>
        <p:txBody>
          <a:bodyPr/>
          <a:lstStyle/>
          <a:p>
            <a:endParaRPr lang="fr-BJ"/>
          </a:p>
        </p:txBody>
      </p:sp>
      <p:sp>
        <p:nvSpPr>
          <p:cNvPr id="7" name="Espace réservé du numéro de diapositive 6">
            <a:extLst>
              <a:ext uri="{FF2B5EF4-FFF2-40B4-BE49-F238E27FC236}">
                <a16:creationId xmlns:a16="http://schemas.microsoft.com/office/drawing/2014/main" id="{BB2BEF69-A840-70BE-575A-640FF6081DC1}"/>
              </a:ext>
            </a:extLst>
          </p:cNvPr>
          <p:cNvSpPr>
            <a:spLocks noGrp="1"/>
          </p:cNvSpPr>
          <p:nvPr>
            <p:ph type="sldNum" sz="quarter" idx="12"/>
          </p:nvPr>
        </p:nvSpPr>
        <p:spPr/>
        <p:txBody>
          <a:bodyPr/>
          <a:lstStyle/>
          <a:p>
            <a:fld id="{313992B2-2AFD-4D01-97FF-871B4DAE2309}" type="slidenum">
              <a:rPr lang="fr-BJ" smtClean="0"/>
              <a:t>‹N°›</a:t>
            </a:fld>
            <a:endParaRPr lang="fr-BJ"/>
          </a:p>
        </p:txBody>
      </p:sp>
    </p:spTree>
    <p:extLst>
      <p:ext uri="{BB962C8B-B14F-4D97-AF65-F5344CB8AC3E}">
        <p14:creationId xmlns:p14="http://schemas.microsoft.com/office/powerpoint/2010/main" val="3450575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8042E0-5C03-0B9D-8121-29D41A0B61F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J"/>
          </a:p>
        </p:txBody>
      </p:sp>
      <p:sp>
        <p:nvSpPr>
          <p:cNvPr id="3" name="Espace réservé pour une image  2">
            <a:extLst>
              <a:ext uri="{FF2B5EF4-FFF2-40B4-BE49-F238E27FC236}">
                <a16:creationId xmlns:a16="http://schemas.microsoft.com/office/drawing/2014/main" id="{729C1DCD-ED1E-AB9A-B9D6-A5CA6D6745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J"/>
          </a:p>
        </p:txBody>
      </p:sp>
      <p:sp>
        <p:nvSpPr>
          <p:cNvPr id="4" name="Espace réservé du texte 3">
            <a:extLst>
              <a:ext uri="{FF2B5EF4-FFF2-40B4-BE49-F238E27FC236}">
                <a16:creationId xmlns:a16="http://schemas.microsoft.com/office/drawing/2014/main" id="{B4187320-703C-A66B-9EBA-50A1544A31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E328983-59D8-643F-976E-3C436C771606}"/>
              </a:ext>
            </a:extLst>
          </p:cNvPr>
          <p:cNvSpPr>
            <a:spLocks noGrp="1"/>
          </p:cNvSpPr>
          <p:nvPr>
            <p:ph type="dt" sz="half" idx="10"/>
          </p:nvPr>
        </p:nvSpPr>
        <p:spPr/>
        <p:txBody>
          <a:bodyPr/>
          <a:lstStyle/>
          <a:p>
            <a:fld id="{22094AE2-C9F6-4C75-AD03-1088899CD087}" type="datetimeFigureOut">
              <a:rPr lang="fr-BJ" smtClean="0"/>
              <a:t>07/27/2023</a:t>
            </a:fld>
            <a:endParaRPr lang="fr-BJ"/>
          </a:p>
        </p:txBody>
      </p:sp>
      <p:sp>
        <p:nvSpPr>
          <p:cNvPr id="6" name="Espace réservé du pied de page 5">
            <a:extLst>
              <a:ext uri="{FF2B5EF4-FFF2-40B4-BE49-F238E27FC236}">
                <a16:creationId xmlns:a16="http://schemas.microsoft.com/office/drawing/2014/main" id="{BDB19185-6554-D337-B8CF-108F984F2B46}"/>
              </a:ext>
            </a:extLst>
          </p:cNvPr>
          <p:cNvSpPr>
            <a:spLocks noGrp="1"/>
          </p:cNvSpPr>
          <p:nvPr>
            <p:ph type="ftr" sz="quarter" idx="11"/>
          </p:nvPr>
        </p:nvSpPr>
        <p:spPr/>
        <p:txBody>
          <a:bodyPr/>
          <a:lstStyle/>
          <a:p>
            <a:endParaRPr lang="fr-BJ"/>
          </a:p>
        </p:txBody>
      </p:sp>
      <p:sp>
        <p:nvSpPr>
          <p:cNvPr id="7" name="Espace réservé du numéro de diapositive 6">
            <a:extLst>
              <a:ext uri="{FF2B5EF4-FFF2-40B4-BE49-F238E27FC236}">
                <a16:creationId xmlns:a16="http://schemas.microsoft.com/office/drawing/2014/main" id="{39CF44B3-74F7-6FFD-9FF2-2A51C09B8B6D}"/>
              </a:ext>
            </a:extLst>
          </p:cNvPr>
          <p:cNvSpPr>
            <a:spLocks noGrp="1"/>
          </p:cNvSpPr>
          <p:nvPr>
            <p:ph type="sldNum" sz="quarter" idx="12"/>
          </p:nvPr>
        </p:nvSpPr>
        <p:spPr/>
        <p:txBody>
          <a:bodyPr/>
          <a:lstStyle/>
          <a:p>
            <a:fld id="{313992B2-2AFD-4D01-97FF-871B4DAE2309}" type="slidenum">
              <a:rPr lang="fr-BJ" smtClean="0"/>
              <a:t>‹N°›</a:t>
            </a:fld>
            <a:endParaRPr lang="fr-BJ"/>
          </a:p>
        </p:txBody>
      </p:sp>
    </p:spTree>
    <p:extLst>
      <p:ext uri="{BB962C8B-B14F-4D97-AF65-F5344CB8AC3E}">
        <p14:creationId xmlns:p14="http://schemas.microsoft.com/office/powerpoint/2010/main" val="4112319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5706104-DD4C-2353-3822-D040D4F3EE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J"/>
          </a:p>
        </p:txBody>
      </p:sp>
      <p:sp>
        <p:nvSpPr>
          <p:cNvPr id="3" name="Espace réservé du texte 2">
            <a:extLst>
              <a:ext uri="{FF2B5EF4-FFF2-40B4-BE49-F238E27FC236}">
                <a16:creationId xmlns:a16="http://schemas.microsoft.com/office/drawing/2014/main" id="{EDDE6A8C-E3ED-2B6D-8475-1AA539C571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J"/>
          </a:p>
        </p:txBody>
      </p:sp>
      <p:sp>
        <p:nvSpPr>
          <p:cNvPr id="4" name="Espace réservé de la date 3">
            <a:extLst>
              <a:ext uri="{FF2B5EF4-FFF2-40B4-BE49-F238E27FC236}">
                <a16:creationId xmlns:a16="http://schemas.microsoft.com/office/drawing/2014/main" id="{86E735AF-3ED0-0B5B-92F7-65FF490E3A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094AE2-C9F6-4C75-AD03-1088899CD087}" type="datetimeFigureOut">
              <a:rPr lang="fr-BJ" smtClean="0"/>
              <a:t>07/27/2023</a:t>
            </a:fld>
            <a:endParaRPr lang="fr-BJ"/>
          </a:p>
        </p:txBody>
      </p:sp>
      <p:sp>
        <p:nvSpPr>
          <p:cNvPr id="5" name="Espace réservé du pied de page 4">
            <a:extLst>
              <a:ext uri="{FF2B5EF4-FFF2-40B4-BE49-F238E27FC236}">
                <a16:creationId xmlns:a16="http://schemas.microsoft.com/office/drawing/2014/main" id="{AA63DBAF-1EB2-4C4C-0B63-C2C6B50206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J"/>
          </a:p>
        </p:txBody>
      </p:sp>
      <p:sp>
        <p:nvSpPr>
          <p:cNvPr id="6" name="Espace réservé du numéro de diapositive 5">
            <a:extLst>
              <a:ext uri="{FF2B5EF4-FFF2-40B4-BE49-F238E27FC236}">
                <a16:creationId xmlns:a16="http://schemas.microsoft.com/office/drawing/2014/main" id="{0BD8AE8A-2E88-5A0E-C7E7-4C1AE1F546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992B2-2AFD-4D01-97FF-871B4DAE2309}" type="slidenum">
              <a:rPr lang="fr-BJ" smtClean="0"/>
              <a:t>‹N°›</a:t>
            </a:fld>
            <a:endParaRPr lang="fr-BJ"/>
          </a:p>
        </p:txBody>
      </p:sp>
    </p:spTree>
    <p:extLst>
      <p:ext uri="{BB962C8B-B14F-4D97-AF65-F5344CB8AC3E}">
        <p14:creationId xmlns:p14="http://schemas.microsoft.com/office/powerpoint/2010/main" val="53175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BJ"/>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s://www.uaf-africa.org/" TargetMode="External"/><Relationship Id="rId5" Type="http://schemas.openxmlformats.org/officeDocument/2006/relationships/hyperlink" Target="https://awdf.org/fr/notre-52eme-appel-a-propositions-est-ouvert/" TargetMode="External"/><Relationship Id="rId4" Type="http://schemas.openxmlformats.org/officeDocument/2006/relationships/hyperlink" Target="https://xoese.org/evenements/forum-francophone-2023/" TargetMode="Externa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xoese.org/evenements/forum-francophone-2023/"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womendeliver.org/"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s://equipop.org/women-deliver-pour-une-approche-transformative-des-dss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7467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sharpenSoften amount="-50000"/>
                    </a14:imgEffect>
                    <a14:imgEffect>
                      <a14:brightnessContrast bright="-8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BC95F-2E6D-8DAF-3EFA-AD0412B20801}"/>
              </a:ext>
            </a:extLst>
          </p:cNvPr>
          <p:cNvSpPr>
            <a:spLocks noGrp="1"/>
          </p:cNvSpPr>
          <p:nvPr>
            <p:ph type="ctrTitle"/>
          </p:nvPr>
        </p:nvSpPr>
        <p:spPr>
          <a:xfrm>
            <a:off x="714375" y="142876"/>
            <a:ext cx="9953625" cy="1381124"/>
          </a:xfrm>
        </p:spPr>
        <p:txBody>
          <a:bodyPr>
            <a:noAutofit/>
          </a:bodyPr>
          <a:lstStyle/>
          <a:p>
            <a:r>
              <a:rPr lang="fr-FR" sz="5400" b="1" dirty="0">
                <a:solidFill>
                  <a:schemeClr val="bg1"/>
                </a:solidFill>
                <a:latin typeface="Sitka Banner Semibold" pitchFamily="2" charset="0"/>
              </a:rPr>
              <a:t>6</a:t>
            </a:r>
            <a:r>
              <a:rPr lang="fr-FR" sz="5400" b="1" i="0" dirty="0">
                <a:solidFill>
                  <a:schemeClr val="bg1"/>
                </a:solidFill>
                <a:effectLst/>
                <a:latin typeface="Sitka Banner Semibold" pitchFamily="2" charset="0"/>
              </a:rPr>
              <a:t>. LES OPPORTUNITÉS DE </a:t>
            </a:r>
            <a:r>
              <a:rPr lang="fr-FR" sz="5400" b="1" dirty="0">
                <a:solidFill>
                  <a:srgbClr val="FFC000"/>
                </a:solidFill>
                <a:latin typeface="Sitka Banner Semibold" pitchFamily="2" charset="0"/>
              </a:rPr>
              <a:t>FINANCEMENT</a:t>
            </a:r>
            <a:endParaRPr lang="fr-BJ" sz="5400" dirty="0">
              <a:solidFill>
                <a:srgbClr val="FFC000"/>
              </a:solidFill>
              <a:latin typeface="Sitka Banner Semibold" pitchFamily="2" charset="0"/>
            </a:endParaRPr>
          </a:p>
        </p:txBody>
      </p:sp>
      <p:sp>
        <p:nvSpPr>
          <p:cNvPr id="3" name="Sous-titre 2">
            <a:extLst>
              <a:ext uri="{FF2B5EF4-FFF2-40B4-BE49-F238E27FC236}">
                <a16:creationId xmlns:a16="http://schemas.microsoft.com/office/drawing/2014/main" id="{86634110-F792-95EF-657D-F474DFAC2E6F}"/>
              </a:ext>
            </a:extLst>
          </p:cNvPr>
          <p:cNvSpPr>
            <a:spLocks noGrp="1"/>
          </p:cNvSpPr>
          <p:nvPr>
            <p:ph type="subTitle" idx="1"/>
          </p:nvPr>
        </p:nvSpPr>
        <p:spPr>
          <a:xfrm>
            <a:off x="361949" y="1523999"/>
            <a:ext cx="11439525" cy="4962525"/>
          </a:xfrm>
        </p:spPr>
        <p:txBody>
          <a:bodyPr>
            <a:normAutofit fontScale="77500" lnSpcReduction="20000"/>
          </a:bodyPr>
          <a:lstStyle/>
          <a:p>
            <a:pPr algn="just"/>
            <a:r>
              <a:rPr lang="fr-FR" dirty="0" err="1">
                <a:solidFill>
                  <a:schemeClr val="bg1"/>
                </a:solidFill>
              </a:rPr>
              <a:t>Women</a:t>
            </a:r>
            <a:r>
              <a:rPr lang="fr-FR" dirty="0">
                <a:solidFill>
                  <a:schemeClr val="bg1"/>
                </a:solidFill>
              </a:rPr>
              <a:t> </a:t>
            </a:r>
            <a:r>
              <a:rPr lang="fr-FR" dirty="0" err="1">
                <a:solidFill>
                  <a:schemeClr val="bg1"/>
                </a:solidFill>
              </a:rPr>
              <a:t>Deliver</a:t>
            </a:r>
            <a:r>
              <a:rPr lang="fr-FR" dirty="0">
                <a:solidFill>
                  <a:schemeClr val="bg1"/>
                </a:solidFill>
              </a:rPr>
              <a:t> 2023 a mobilisé de nombreux bailleurs et fonds féministes. Des échanges ont été menées avec nombreux d’entres eux. On retient essentiellement au nombre des plus flexibles et féministes:</a:t>
            </a:r>
          </a:p>
          <a:p>
            <a:pPr algn="just"/>
            <a:r>
              <a:rPr lang="fr-FR" dirty="0">
                <a:solidFill>
                  <a:schemeClr val="bg1"/>
                </a:solidFill>
              </a:rPr>
              <a:t>-</a:t>
            </a:r>
            <a:r>
              <a:rPr lang="fr-FR" i="1" dirty="0">
                <a:solidFill>
                  <a:srgbClr val="FFC000"/>
                </a:solidFill>
              </a:rPr>
              <a:t>Fonds de soutien aux organisations féministes (FSOF) </a:t>
            </a:r>
            <a:r>
              <a:rPr lang="fr-FR" dirty="0">
                <a:solidFill>
                  <a:schemeClr val="bg1"/>
                </a:solidFill>
              </a:rPr>
              <a:t>: Le FSOF est un fonds dédié au renforcement des organisations féministes à travers le monde et un engagement des Etats suite au FGE. Il vise à soutenir des projets qui promeuvent l'autonomisation des femmes et l'égalité des sexes dans différents domaines tels que la santé, l'éducation, l'accès à la justice, et bien plus encore. Le fonds est renouvelé périodiquement, offrant ainsi des opportunités de financement régulières pour les organisations engagées dans la défense des droits des femmes.</a:t>
            </a:r>
          </a:p>
          <a:p>
            <a:pPr algn="just"/>
            <a:r>
              <a:rPr lang="fr-FR" dirty="0">
                <a:solidFill>
                  <a:schemeClr val="bg1"/>
                </a:solidFill>
              </a:rPr>
              <a:t>-</a:t>
            </a:r>
            <a:r>
              <a:rPr lang="fr-FR" i="1" dirty="0">
                <a:solidFill>
                  <a:srgbClr val="FFC000"/>
                </a:solidFill>
              </a:rPr>
              <a:t>Fonds </a:t>
            </a:r>
            <a:r>
              <a:rPr lang="fr-FR" i="1" dirty="0" err="1">
                <a:solidFill>
                  <a:srgbClr val="FFC000"/>
                </a:solidFill>
              </a:rPr>
              <a:t>XOese</a:t>
            </a:r>
            <a:r>
              <a:rPr lang="fr-FR" i="1" dirty="0">
                <a:solidFill>
                  <a:srgbClr val="FFC000"/>
                </a:solidFill>
              </a:rPr>
              <a:t> </a:t>
            </a:r>
            <a:r>
              <a:rPr lang="fr-FR" dirty="0">
                <a:solidFill>
                  <a:schemeClr val="bg1"/>
                </a:solidFill>
              </a:rPr>
              <a:t>: Le Fonds </a:t>
            </a:r>
            <a:r>
              <a:rPr lang="fr-FR" dirty="0" err="1">
                <a:solidFill>
                  <a:schemeClr val="bg1"/>
                </a:solidFill>
              </a:rPr>
              <a:t>XOese</a:t>
            </a:r>
            <a:r>
              <a:rPr lang="fr-FR" dirty="0">
                <a:solidFill>
                  <a:schemeClr val="bg1"/>
                </a:solidFill>
              </a:rPr>
              <a:t> a été lancé récemment pour soutenir les initiatives visant à renforcer le leadership des femmes dans diverses sphères de la société. Ce fonds offre des subventions aux projets qui favorisent l'autonomisation des femmes et la promotion de l'égalité des genres. (Actuellement ouvert l’inscription au 2eme forum XOESE ‘</a:t>
            </a:r>
            <a:r>
              <a:rPr lang="fr-FR" b="1" dirty="0">
                <a:solidFill>
                  <a:schemeClr val="accent6"/>
                </a:solidFill>
              </a:rPr>
              <a:t>’Construire le mouvement Féministe, Par ou commencer</a:t>
            </a:r>
            <a:r>
              <a:rPr lang="fr-FR" dirty="0">
                <a:solidFill>
                  <a:schemeClr val="bg1"/>
                </a:solidFill>
              </a:rPr>
              <a:t>’’, une opportunité d’etre en contact avec d’autres féministes francophones </a:t>
            </a:r>
            <a:r>
              <a:rPr lang="fr-FR" dirty="0">
                <a:solidFill>
                  <a:schemeClr val="bg1"/>
                </a:solidFill>
                <a:hlinkClick r:id="rId4"/>
              </a:rPr>
              <a:t>https://xoese.org/evenements/forum-francophone-2023/</a:t>
            </a:r>
            <a:r>
              <a:rPr lang="fr-FR" dirty="0">
                <a:solidFill>
                  <a:schemeClr val="bg1"/>
                </a:solidFill>
              </a:rPr>
              <a:t>  )</a:t>
            </a:r>
          </a:p>
          <a:p>
            <a:pPr algn="just"/>
            <a:r>
              <a:rPr lang="fr-FR" dirty="0">
                <a:solidFill>
                  <a:schemeClr val="bg1"/>
                </a:solidFill>
              </a:rPr>
              <a:t>-</a:t>
            </a:r>
            <a:r>
              <a:rPr lang="fr-FR" i="1" dirty="0" err="1">
                <a:solidFill>
                  <a:srgbClr val="FFC000"/>
                </a:solidFill>
              </a:rPr>
              <a:t>African</a:t>
            </a:r>
            <a:r>
              <a:rPr lang="fr-FR" i="1" dirty="0">
                <a:solidFill>
                  <a:srgbClr val="FFC000"/>
                </a:solidFill>
              </a:rPr>
              <a:t> </a:t>
            </a:r>
            <a:r>
              <a:rPr lang="fr-FR" i="1" dirty="0" err="1">
                <a:solidFill>
                  <a:srgbClr val="FFC000"/>
                </a:solidFill>
              </a:rPr>
              <a:t>Women's</a:t>
            </a:r>
            <a:r>
              <a:rPr lang="fr-FR" i="1" dirty="0">
                <a:solidFill>
                  <a:srgbClr val="FFC000"/>
                </a:solidFill>
              </a:rPr>
              <a:t> </a:t>
            </a:r>
            <a:r>
              <a:rPr lang="fr-FR" i="1" dirty="0" err="1">
                <a:solidFill>
                  <a:srgbClr val="FFC000"/>
                </a:solidFill>
              </a:rPr>
              <a:t>Development</a:t>
            </a:r>
            <a:r>
              <a:rPr lang="fr-FR" i="1" dirty="0">
                <a:solidFill>
                  <a:srgbClr val="FFC000"/>
                </a:solidFill>
              </a:rPr>
              <a:t> </a:t>
            </a:r>
            <a:r>
              <a:rPr lang="fr-FR" i="1" dirty="0" err="1">
                <a:solidFill>
                  <a:srgbClr val="FFC000"/>
                </a:solidFill>
              </a:rPr>
              <a:t>Fund</a:t>
            </a:r>
            <a:r>
              <a:rPr lang="fr-FR" i="1" dirty="0">
                <a:solidFill>
                  <a:srgbClr val="FFC000"/>
                </a:solidFill>
              </a:rPr>
              <a:t> (AWDF) </a:t>
            </a:r>
            <a:r>
              <a:rPr lang="fr-FR" dirty="0">
                <a:solidFill>
                  <a:schemeClr val="bg1"/>
                </a:solidFill>
              </a:rPr>
              <a:t>: L'AWDF est un fonds panafricain qui soutient financièrement les organisations et les initiatives dirigées par des femmes en Afrique. Le fonds finance des projets dans des domaines tels que la santé, l'éducation, les droits civiques, l'autonomisation économique, et bien d'autres. Actuellement en cours : </a:t>
            </a:r>
            <a:r>
              <a:rPr lang="fr-FR" dirty="0">
                <a:solidFill>
                  <a:schemeClr val="bg1"/>
                </a:solidFill>
                <a:hlinkClick r:id="rId5"/>
              </a:rPr>
              <a:t>https://awdf.org/fr/notre-52eme-appel-a-propositions-est-ouvert/</a:t>
            </a:r>
            <a:endParaRPr lang="fr-FR" dirty="0">
              <a:solidFill>
                <a:schemeClr val="bg1"/>
              </a:solidFill>
            </a:endParaRPr>
          </a:p>
          <a:p>
            <a:pPr marL="342900" indent="-342900" algn="just">
              <a:buFontTx/>
              <a:buChar char="-"/>
            </a:pPr>
            <a:r>
              <a:rPr lang="fr-FR" dirty="0">
                <a:solidFill>
                  <a:schemeClr val="bg1"/>
                </a:solidFill>
              </a:rPr>
              <a:t>Urgent Action </a:t>
            </a:r>
            <a:r>
              <a:rPr lang="fr-FR" dirty="0" err="1">
                <a:solidFill>
                  <a:schemeClr val="bg1"/>
                </a:solidFill>
              </a:rPr>
              <a:t>Fund</a:t>
            </a:r>
            <a:r>
              <a:rPr lang="fr-FR" dirty="0">
                <a:solidFill>
                  <a:schemeClr val="bg1"/>
                </a:solidFill>
              </a:rPr>
              <a:t> </a:t>
            </a:r>
            <a:r>
              <a:rPr lang="fr-FR" dirty="0" err="1">
                <a:solidFill>
                  <a:schemeClr val="bg1"/>
                </a:solidFill>
              </a:rPr>
              <a:t>Africa</a:t>
            </a:r>
            <a:r>
              <a:rPr lang="fr-FR" dirty="0">
                <a:solidFill>
                  <a:schemeClr val="bg1"/>
                </a:solidFill>
              </a:rPr>
              <a:t> : un fonds flexible et en ligne avec la possibilité d’une réponse rapide en deux ou trois semaines maximum pour venir en aide aux défenseuses (subventions rapide) . C’est aussi un fonds qui intervient quand la sécurité est menacée. Ci-joint l’accès: </a:t>
            </a:r>
            <a:r>
              <a:rPr lang="fr-FR" dirty="0">
                <a:solidFill>
                  <a:schemeClr val="bg1"/>
                </a:solidFill>
                <a:hlinkClick r:id="rId6"/>
              </a:rPr>
              <a:t>https://www.uaf-africa.org/</a:t>
            </a:r>
            <a:endParaRPr lang="fr-FR" dirty="0">
              <a:solidFill>
                <a:schemeClr val="bg1"/>
              </a:solidFill>
            </a:endParaRPr>
          </a:p>
          <a:p>
            <a:pPr marL="342900" indent="-342900" algn="just">
              <a:buFontTx/>
              <a:buChar char="-"/>
            </a:pPr>
            <a:endParaRPr lang="fr-FR" dirty="0">
              <a:solidFill>
                <a:schemeClr val="bg1"/>
              </a:solidFill>
            </a:endParaRPr>
          </a:p>
          <a:p>
            <a:pPr algn="just"/>
            <a:endParaRPr lang="fr-BJ" dirty="0">
              <a:solidFill>
                <a:schemeClr val="bg1"/>
              </a:solidFill>
            </a:endParaRPr>
          </a:p>
        </p:txBody>
      </p:sp>
    </p:spTree>
    <p:extLst>
      <p:ext uri="{BB962C8B-B14F-4D97-AF65-F5344CB8AC3E}">
        <p14:creationId xmlns:p14="http://schemas.microsoft.com/office/powerpoint/2010/main" val="3209880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sharpenSoften amount="-50000"/>
                    </a14:imgEffect>
                    <a14:imgEffect>
                      <a14:brightnessContrast bright="-8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BC95F-2E6D-8DAF-3EFA-AD0412B20801}"/>
              </a:ext>
            </a:extLst>
          </p:cNvPr>
          <p:cNvSpPr>
            <a:spLocks noGrp="1"/>
          </p:cNvSpPr>
          <p:nvPr>
            <p:ph type="ctrTitle"/>
          </p:nvPr>
        </p:nvSpPr>
        <p:spPr>
          <a:xfrm>
            <a:off x="714375" y="142876"/>
            <a:ext cx="9953625" cy="1381124"/>
          </a:xfrm>
        </p:spPr>
        <p:txBody>
          <a:bodyPr>
            <a:noAutofit/>
          </a:bodyPr>
          <a:lstStyle/>
          <a:p>
            <a:r>
              <a:rPr lang="fr-FR" sz="5400" b="1" dirty="0">
                <a:solidFill>
                  <a:schemeClr val="bg1"/>
                </a:solidFill>
                <a:latin typeface="Sitka Banner Semibold" pitchFamily="2" charset="0"/>
              </a:rPr>
              <a:t>6</a:t>
            </a:r>
            <a:r>
              <a:rPr lang="fr-FR" sz="5400" b="1" i="0" dirty="0">
                <a:solidFill>
                  <a:schemeClr val="bg1"/>
                </a:solidFill>
                <a:effectLst/>
                <a:latin typeface="Sitka Banner Semibold" pitchFamily="2" charset="0"/>
              </a:rPr>
              <a:t>. LES OPPORTUNITÉS DE </a:t>
            </a:r>
            <a:r>
              <a:rPr lang="fr-FR" sz="5400" b="1" dirty="0">
                <a:solidFill>
                  <a:srgbClr val="FFC000"/>
                </a:solidFill>
                <a:latin typeface="Sitka Banner Semibold" pitchFamily="2" charset="0"/>
              </a:rPr>
              <a:t>FINANCEMENT</a:t>
            </a:r>
            <a:endParaRPr lang="fr-BJ" sz="5400" dirty="0">
              <a:solidFill>
                <a:srgbClr val="FFC000"/>
              </a:solidFill>
              <a:latin typeface="Sitka Banner Semibold" pitchFamily="2" charset="0"/>
            </a:endParaRPr>
          </a:p>
        </p:txBody>
      </p:sp>
      <p:sp>
        <p:nvSpPr>
          <p:cNvPr id="3" name="Sous-titre 2">
            <a:extLst>
              <a:ext uri="{FF2B5EF4-FFF2-40B4-BE49-F238E27FC236}">
                <a16:creationId xmlns:a16="http://schemas.microsoft.com/office/drawing/2014/main" id="{86634110-F792-95EF-657D-F474DFAC2E6F}"/>
              </a:ext>
            </a:extLst>
          </p:cNvPr>
          <p:cNvSpPr>
            <a:spLocks noGrp="1"/>
          </p:cNvSpPr>
          <p:nvPr>
            <p:ph type="subTitle" idx="1"/>
          </p:nvPr>
        </p:nvSpPr>
        <p:spPr>
          <a:xfrm>
            <a:off x="361949" y="1775791"/>
            <a:ext cx="11439525" cy="4710733"/>
          </a:xfrm>
        </p:spPr>
        <p:txBody>
          <a:bodyPr>
            <a:normAutofit fontScale="92500" lnSpcReduction="20000"/>
          </a:bodyPr>
          <a:lstStyle/>
          <a:p>
            <a:pPr algn="just"/>
            <a:r>
              <a:rPr lang="fr-FR" dirty="0">
                <a:solidFill>
                  <a:schemeClr val="bg1"/>
                </a:solidFill>
              </a:rPr>
              <a:t>Les espaces comme </a:t>
            </a:r>
            <a:r>
              <a:rPr lang="fr-FR" dirty="0" err="1">
                <a:solidFill>
                  <a:schemeClr val="bg1"/>
                </a:solidFill>
              </a:rPr>
              <a:t>Women</a:t>
            </a:r>
            <a:r>
              <a:rPr lang="fr-FR" dirty="0">
                <a:solidFill>
                  <a:schemeClr val="bg1"/>
                </a:solidFill>
              </a:rPr>
              <a:t> </a:t>
            </a:r>
            <a:r>
              <a:rPr lang="fr-FR" dirty="0" err="1">
                <a:solidFill>
                  <a:schemeClr val="bg1"/>
                </a:solidFill>
              </a:rPr>
              <a:t>Deliver</a:t>
            </a:r>
            <a:r>
              <a:rPr lang="fr-FR" dirty="0">
                <a:solidFill>
                  <a:schemeClr val="bg1"/>
                </a:solidFill>
              </a:rPr>
              <a:t> sont des espaces stratégiques ou les ODDF doivent pouvoir se positionner et faire formellement des plaidoyer mais aussi nouer de </a:t>
            </a:r>
            <a:r>
              <a:rPr lang="fr-FR" dirty="0" err="1">
                <a:solidFill>
                  <a:schemeClr val="bg1"/>
                </a:solidFill>
              </a:rPr>
              <a:t>spartenaires</a:t>
            </a:r>
            <a:r>
              <a:rPr lang="fr-FR" dirty="0">
                <a:solidFill>
                  <a:schemeClr val="bg1"/>
                </a:solidFill>
              </a:rPr>
              <a:t> entre organisation. Notre participation à WD 2023 nous as renforcé sur l’importance du réseau pour les ODDF, les opportunités présentes, les défis à relever et les soutiens possibles.</a:t>
            </a:r>
          </a:p>
          <a:p>
            <a:pPr algn="just"/>
            <a:r>
              <a:rPr lang="fr-FR" dirty="0">
                <a:solidFill>
                  <a:schemeClr val="bg1"/>
                </a:solidFill>
              </a:rPr>
              <a:t>Les financements seront davantage flexibles.</a:t>
            </a:r>
          </a:p>
          <a:p>
            <a:pPr algn="just"/>
            <a:r>
              <a:rPr lang="fr-FR" dirty="0">
                <a:solidFill>
                  <a:schemeClr val="bg1"/>
                </a:solidFill>
              </a:rPr>
              <a:t>Le </a:t>
            </a:r>
            <a:r>
              <a:rPr lang="fr-FR" dirty="0" err="1">
                <a:solidFill>
                  <a:schemeClr val="bg1"/>
                </a:solidFill>
              </a:rPr>
              <a:t>travaile</a:t>
            </a:r>
            <a:r>
              <a:rPr lang="fr-FR" dirty="0">
                <a:solidFill>
                  <a:schemeClr val="bg1"/>
                </a:solidFill>
              </a:rPr>
              <a:t> en synergie aidera beaucoup.</a:t>
            </a:r>
          </a:p>
          <a:p>
            <a:pPr algn="just"/>
            <a:r>
              <a:rPr lang="fr-FR" dirty="0">
                <a:solidFill>
                  <a:schemeClr val="bg1"/>
                </a:solidFill>
              </a:rPr>
              <a:t>L’engagement féministe et l’approche intersectionnelle s’impose </a:t>
            </a:r>
            <a:r>
              <a:rPr lang="fr-FR" dirty="0" err="1">
                <a:solidFill>
                  <a:schemeClr val="bg1"/>
                </a:solidFill>
              </a:rPr>
              <a:t>aujourdh’ui</a:t>
            </a:r>
            <a:r>
              <a:rPr lang="fr-FR" dirty="0">
                <a:solidFill>
                  <a:schemeClr val="bg1"/>
                </a:solidFill>
              </a:rPr>
              <a:t> pour faire avancer nos luttes.</a:t>
            </a:r>
          </a:p>
          <a:p>
            <a:pPr algn="just"/>
            <a:r>
              <a:rPr lang="fr-FR" dirty="0">
                <a:solidFill>
                  <a:schemeClr val="bg1"/>
                </a:solidFill>
              </a:rPr>
              <a:t>N’hésitez pas à partager nos points de plaidoyer sur vos réseaux et autour de vous. Ajouter en s’il le faut.</a:t>
            </a:r>
          </a:p>
          <a:p>
            <a:pPr algn="just"/>
            <a:r>
              <a:rPr lang="fr-FR" dirty="0">
                <a:solidFill>
                  <a:schemeClr val="bg1"/>
                </a:solidFill>
              </a:rPr>
              <a:t> IMPORTANT : Le deuxième forum francophone XOESE est une opportunité qui s’annonce importante également à Lomé du 27 au 30 Novembre prochain. Les appels à contributions ont pris fin mais les inscriptions sont en cours et ouvertes aux ODDF.</a:t>
            </a:r>
          </a:p>
          <a:p>
            <a:pPr algn="just"/>
            <a:r>
              <a:rPr lang="fr-FR" dirty="0">
                <a:solidFill>
                  <a:schemeClr val="bg1"/>
                </a:solidFill>
                <a:hlinkClick r:id="rId4"/>
              </a:rPr>
              <a:t>https://xoese.org/evenements/forum-francophone-2023/</a:t>
            </a:r>
            <a:endParaRPr lang="fr-FR" dirty="0">
              <a:solidFill>
                <a:schemeClr val="bg1"/>
              </a:solidFill>
            </a:endParaRPr>
          </a:p>
          <a:p>
            <a:r>
              <a:rPr lang="fr-FR" dirty="0">
                <a:solidFill>
                  <a:schemeClr val="bg1"/>
                </a:solidFill>
              </a:rPr>
              <a:t>ON S’Y RETROUVE ?</a:t>
            </a:r>
          </a:p>
          <a:p>
            <a:pPr algn="just"/>
            <a:endParaRPr lang="fr-BJ" dirty="0">
              <a:solidFill>
                <a:schemeClr val="bg1"/>
              </a:solidFill>
            </a:endParaRPr>
          </a:p>
        </p:txBody>
      </p:sp>
    </p:spTree>
    <p:extLst>
      <p:ext uri="{BB962C8B-B14F-4D97-AF65-F5344CB8AC3E}">
        <p14:creationId xmlns:p14="http://schemas.microsoft.com/office/powerpoint/2010/main" val="2302280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sharpenSoften amount="-50000"/>
                    </a14:imgEffect>
                    <a14:imgEffect>
                      <a14:brightnessContrast bright="-8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BC95F-2E6D-8DAF-3EFA-AD0412B20801}"/>
              </a:ext>
            </a:extLst>
          </p:cNvPr>
          <p:cNvSpPr>
            <a:spLocks noGrp="1"/>
          </p:cNvSpPr>
          <p:nvPr>
            <p:ph type="ctrTitle"/>
          </p:nvPr>
        </p:nvSpPr>
        <p:spPr>
          <a:xfrm>
            <a:off x="714375" y="142876"/>
            <a:ext cx="9953625" cy="1381124"/>
          </a:xfrm>
        </p:spPr>
        <p:txBody>
          <a:bodyPr>
            <a:noAutofit/>
          </a:bodyPr>
          <a:lstStyle/>
          <a:p>
            <a:r>
              <a:rPr lang="fr-FR" sz="4800" b="1" i="0" dirty="0">
                <a:solidFill>
                  <a:schemeClr val="bg1"/>
                </a:solidFill>
                <a:effectLst/>
                <a:latin typeface="Sitka Banner Semibold" pitchFamily="2" charset="0"/>
              </a:rPr>
              <a:t>1. PRÉSENTATION</a:t>
            </a:r>
            <a:r>
              <a:rPr lang="fr-FR" sz="4800" b="1" i="0" dirty="0">
                <a:solidFill>
                  <a:srgbClr val="002451"/>
                </a:solidFill>
                <a:effectLst/>
                <a:latin typeface="Sitka Banner Semibold" pitchFamily="2" charset="0"/>
              </a:rPr>
              <a:t> </a:t>
            </a:r>
            <a:r>
              <a:rPr lang="fr-FR" sz="4800" b="1" i="0" dirty="0">
                <a:solidFill>
                  <a:schemeClr val="bg2"/>
                </a:solidFill>
                <a:effectLst/>
                <a:latin typeface="Sitka Banner Semibold" pitchFamily="2" charset="0"/>
              </a:rPr>
              <a:t>DE L'ÉVÉNEMENT</a:t>
            </a:r>
            <a:r>
              <a:rPr lang="fr-FR" sz="4800" b="1" i="0" dirty="0">
                <a:solidFill>
                  <a:srgbClr val="002451"/>
                </a:solidFill>
                <a:effectLst/>
                <a:latin typeface="Sitka Banner Semibold" pitchFamily="2" charset="0"/>
              </a:rPr>
              <a:t> </a:t>
            </a:r>
            <a:r>
              <a:rPr lang="fr-FR" sz="4800" b="1" i="0" dirty="0">
                <a:solidFill>
                  <a:srgbClr val="FFC000"/>
                </a:solidFill>
                <a:effectLst/>
                <a:latin typeface="Sitka Banner Semibold" pitchFamily="2" charset="0"/>
              </a:rPr>
              <a:t>«</a:t>
            </a:r>
            <a:r>
              <a:rPr lang="fr-FR" sz="4800" b="1" i="0" dirty="0">
                <a:solidFill>
                  <a:srgbClr val="002451"/>
                </a:solidFill>
                <a:effectLst/>
                <a:latin typeface="Sitka Banner Semibold" pitchFamily="2" charset="0"/>
              </a:rPr>
              <a:t> </a:t>
            </a:r>
            <a:r>
              <a:rPr lang="fr-FR" sz="4800" b="1" i="0" dirty="0">
                <a:solidFill>
                  <a:srgbClr val="FFC000"/>
                </a:solidFill>
                <a:effectLst/>
                <a:latin typeface="Sitka Banner Semibold" pitchFamily="2" charset="0"/>
              </a:rPr>
              <a:t>WOMEN DELIVER »</a:t>
            </a:r>
            <a:endParaRPr lang="fr-BJ" sz="4800" dirty="0">
              <a:solidFill>
                <a:srgbClr val="FFC000"/>
              </a:solidFill>
              <a:latin typeface="Sitka Banner Semibold" pitchFamily="2" charset="0"/>
            </a:endParaRPr>
          </a:p>
        </p:txBody>
      </p:sp>
      <p:sp>
        <p:nvSpPr>
          <p:cNvPr id="3" name="Sous-titre 2">
            <a:extLst>
              <a:ext uri="{FF2B5EF4-FFF2-40B4-BE49-F238E27FC236}">
                <a16:creationId xmlns:a16="http://schemas.microsoft.com/office/drawing/2014/main" id="{86634110-F792-95EF-657D-F474DFAC2E6F}"/>
              </a:ext>
            </a:extLst>
          </p:cNvPr>
          <p:cNvSpPr>
            <a:spLocks noGrp="1"/>
          </p:cNvSpPr>
          <p:nvPr>
            <p:ph type="subTitle" idx="1"/>
          </p:nvPr>
        </p:nvSpPr>
        <p:spPr>
          <a:xfrm>
            <a:off x="361949" y="1523999"/>
            <a:ext cx="11439525" cy="4962525"/>
          </a:xfrm>
        </p:spPr>
        <p:txBody>
          <a:bodyPr>
            <a:normAutofit/>
          </a:bodyPr>
          <a:lstStyle/>
          <a:p>
            <a:pPr algn="just"/>
            <a:r>
              <a:rPr lang="fr-FR" b="0" i="0" dirty="0" err="1">
                <a:solidFill>
                  <a:schemeClr val="bg1"/>
                </a:solidFill>
                <a:effectLst/>
                <a:latin typeface="Georgia" panose="02040502050405020303" pitchFamily="18" charset="0"/>
              </a:rPr>
              <a:t>Women</a:t>
            </a:r>
            <a:r>
              <a:rPr lang="fr-FR" b="0" i="0" dirty="0">
                <a:solidFill>
                  <a:schemeClr val="bg1"/>
                </a:solidFill>
                <a:effectLst/>
                <a:latin typeface="Georgia" panose="02040502050405020303" pitchFamily="18" charset="0"/>
              </a:rPr>
              <a:t> </a:t>
            </a:r>
            <a:r>
              <a:rPr lang="fr-FR" b="0" i="0" dirty="0" err="1">
                <a:solidFill>
                  <a:schemeClr val="bg1"/>
                </a:solidFill>
                <a:effectLst/>
                <a:latin typeface="Georgia" panose="02040502050405020303" pitchFamily="18" charset="0"/>
              </a:rPr>
              <a:t>Deliver</a:t>
            </a:r>
            <a:r>
              <a:rPr lang="fr-FR" b="0" i="0" dirty="0">
                <a:solidFill>
                  <a:schemeClr val="bg1"/>
                </a:solidFill>
                <a:effectLst/>
                <a:latin typeface="Georgia" panose="02040502050405020303" pitchFamily="18" charset="0"/>
              </a:rPr>
              <a:t> est </a:t>
            </a:r>
            <a:r>
              <a:rPr lang="fr-FR" b="0" i="0" dirty="0">
                <a:solidFill>
                  <a:schemeClr val="bg2"/>
                </a:solidFill>
                <a:effectLst/>
                <a:latin typeface="Georgia" panose="02040502050405020303" pitchFamily="18" charset="0"/>
              </a:rPr>
              <a:t>une organisation mondiale de première importance, </a:t>
            </a:r>
            <a:r>
              <a:rPr lang="fr-FR" b="0" i="0" dirty="0">
                <a:solidFill>
                  <a:schemeClr val="bg1"/>
                </a:solidFill>
                <a:effectLst/>
                <a:latin typeface="Georgia" panose="02040502050405020303" pitchFamily="18" charset="0"/>
              </a:rPr>
              <a:t>un défenseur mondial de premier plan qui défend l'égalité des sexes ainsi que la santé et les droits des filles et des femmes, dans toutes leurs identités croisées.</a:t>
            </a:r>
            <a:r>
              <a:rPr lang="fr-FR" dirty="0">
                <a:solidFill>
                  <a:srgbClr val="000000"/>
                </a:solidFill>
                <a:latin typeface="Georgia" panose="02040502050405020303" pitchFamily="18" charset="0"/>
              </a:rPr>
              <a:t> </a:t>
            </a:r>
            <a:r>
              <a:rPr lang="fr-FR" dirty="0">
                <a:solidFill>
                  <a:schemeClr val="bg2"/>
                </a:solidFill>
                <a:latin typeface="Georgia" panose="02040502050405020303" pitchFamily="18" charset="0"/>
              </a:rPr>
              <a:t>Leurs</a:t>
            </a:r>
            <a:r>
              <a:rPr lang="fr-FR" dirty="0">
                <a:solidFill>
                  <a:srgbClr val="000000"/>
                </a:solidFill>
                <a:latin typeface="Georgia" panose="02040502050405020303" pitchFamily="18" charset="0"/>
              </a:rPr>
              <a:t> </a:t>
            </a:r>
            <a:r>
              <a:rPr lang="fr-FR" b="0" i="0" dirty="0">
                <a:solidFill>
                  <a:schemeClr val="bg2"/>
                </a:solidFill>
                <a:effectLst/>
                <a:latin typeface="Georgia" panose="02040502050405020303" pitchFamily="18" charset="0"/>
              </a:rPr>
              <a:t>actions de sensibilisation encouragent les investissements - politiques et financiers - dans la vie des filles et des femmes.</a:t>
            </a:r>
            <a:r>
              <a:rPr lang="fr-FR" b="0" i="0" dirty="0">
                <a:solidFill>
                  <a:schemeClr val="bg2"/>
                </a:solidFill>
                <a:effectLst/>
                <a:latin typeface="Mosk"/>
              </a:rPr>
              <a:t> </a:t>
            </a:r>
            <a:r>
              <a:rPr lang="fr-FR" b="0" i="0" dirty="0">
                <a:solidFill>
                  <a:schemeClr val="bg1"/>
                </a:solidFill>
                <a:effectLst/>
                <a:latin typeface="Mosk"/>
              </a:rPr>
              <a:t>La conférence </a:t>
            </a:r>
            <a:r>
              <a:rPr lang="fr-FR" b="1" i="0" u="none" strike="noStrike" dirty="0" err="1">
                <a:solidFill>
                  <a:srgbClr val="0563C1"/>
                </a:solidFill>
                <a:effectLst/>
                <a:latin typeface="Mosk"/>
                <a:hlinkClick r:id="rId4">
                  <a:extLst>
                    <a:ext uri="{A12FA001-AC4F-418D-AE19-62706E023703}">
                      <ahyp:hlinkClr xmlns:ahyp="http://schemas.microsoft.com/office/drawing/2018/hyperlinkcolor" val="tx"/>
                    </a:ext>
                  </a:extLst>
                </a:hlinkClick>
              </a:rPr>
              <a:t>Women</a:t>
            </a:r>
            <a:r>
              <a:rPr lang="fr-FR" b="1" i="0" u="none" strike="noStrike" dirty="0">
                <a:solidFill>
                  <a:srgbClr val="0563C1"/>
                </a:solidFill>
                <a:effectLst/>
                <a:latin typeface="Mosk"/>
                <a:hlinkClick r:id="rId4">
                  <a:extLst>
                    <a:ext uri="{A12FA001-AC4F-418D-AE19-62706E023703}">
                      <ahyp:hlinkClr xmlns:ahyp="http://schemas.microsoft.com/office/drawing/2018/hyperlinkcolor" val="tx"/>
                    </a:ext>
                  </a:extLst>
                </a:hlinkClick>
              </a:rPr>
              <a:t> </a:t>
            </a:r>
            <a:r>
              <a:rPr lang="fr-FR" b="1" i="0" u="none" strike="noStrike" dirty="0" err="1">
                <a:solidFill>
                  <a:schemeClr val="accent1"/>
                </a:solidFill>
                <a:effectLst/>
                <a:latin typeface="Mosk"/>
                <a:hlinkClick r:id="rId4">
                  <a:extLst>
                    <a:ext uri="{A12FA001-AC4F-418D-AE19-62706E023703}">
                      <ahyp:hlinkClr xmlns:ahyp="http://schemas.microsoft.com/office/drawing/2018/hyperlinkcolor" val="tx"/>
                    </a:ext>
                  </a:extLst>
                </a:hlinkClick>
              </a:rPr>
              <a:t>Deliver</a:t>
            </a:r>
            <a:r>
              <a:rPr lang="fr-FR" b="0" i="0" dirty="0">
                <a:solidFill>
                  <a:schemeClr val="bg1"/>
                </a:solidFill>
                <a:effectLst/>
                <a:latin typeface="Mosk"/>
              </a:rPr>
              <a:t> est le plus grand rassemblement mondial sur l’égalité des genres. Tous les 3 ans, elle offre une plateforme de dialogue, de collaboration et d’apprentissage sur la santé, les droits et le bien-être des femmes et des filles. C’est un espace de réseautage et de plaidoyer pour des programmes et politiques innovants qui participent à l’accomplissement de l’égalité des genres sans oublier aussi le financement et l’organisation des mouvements.</a:t>
            </a:r>
          </a:p>
          <a:p>
            <a:pPr algn="just"/>
            <a:endParaRPr lang="fr-FR" b="0" i="0" dirty="0">
              <a:solidFill>
                <a:schemeClr val="bg1"/>
              </a:solidFill>
              <a:effectLst/>
              <a:latin typeface="Mosk"/>
            </a:endParaRPr>
          </a:p>
          <a:p>
            <a:pPr algn="just"/>
            <a:r>
              <a:rPr lang="fr-FR" b="0" i="0" dirty="0">
                <a:solidFill>
                  <a:schemeClr val="bg1"/>
                </a:solidFill>
                <a:effectLst/>
                <a:latin typeface="Mosk"/>
              </a:rPr>
              <a:t>En 2013, s’est déroulé la première édition</a:t>
            </a:r>
            <a:endParaRPr lang="fr-BJ" dirty="0">
              <a:solidFill>
                <a:schemeClr val="bg1"/>
              </a:solidFill>
            </a:endParaRPr>
          </a:p>
        </p:txBody>
      </p:sp>
    </p:spTree>
    <p:extLst>
      <p:ext uri="{BB962C8B-B14F-4D97-AF65-F5344CB8AC3E}">
        <p14:creationId xmlns:p14="http://schemas.microsoft.com/office/powerpoint/2010/main" val="285183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sharpenSoften amount="-50000"/>
                    </a14:imgEffect>
                    <a14:imgEffect>
                      <a14:brightnessContrast bright="-8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BC95F-2E6D-8DAF-3EFA-AD0412B20801}"/>
              </a:ext>
            </a:extLst>
          </p:cNvPr>
          <p:cNvSpPr>
            <a:spLocks noGrp="1"/>
          </p:cNvSpPr>
          <p:nvPr>
            <p:ph type="ctrTitle"/>
          </p:nvPr>
        </p:nvSpPr>
        <p:spPr>
          <a:xfrm>
            <a:off x="714375" y="142876"/>
            <a:ext cx="9953625" cy="1381124"/>
          </a:xfrm>
        </p:spPr>
        <p:txBody>
          <a:bodyPr>
            <a:noAutofit/>
          </a:bodyPr>
          <a:lstStyle/>
          <a:p>
            <a:r>
              <a:rPr lang="fr-FR" sz="4800" b="1" i="0" dirty="0">
                <a:solidFill>
                  <a:schemeClr val="bg1"/>
                </a:solidFill>
                <a:effectLst/>
                <a:latin typeface="Sitka Banner Semibold" pitchFamily="2" charset="0"/>
              </a:rPr>
              <a:t>1. PRÉSENTATION</a:t>
            </a:r>
            <a:r>
              <a:rPr lang="fr-FR" sz="4800" b="1" i="0" dirty="0">
                <a:solidFill>
                  <a:srgbClr val="002451"/>
                </a:solidFill>
                <a:effectLst/>
                <a:latin typeface="Sitka Banner Semibold" pitchFamily="2" charset="0"/>
              </a:rPr>
              <a:t> </a:t>
            </a:r>
            <a:r>
              <a:rPr lang="fr-FR" sz="4800" b="1" i="0" dirty="0">
                <a:solidFill>
                  <a:schemeClr val="bg2"/>
                </a:solidFill>
                <a:effectLst/>
                <a:latin typeface="Sitka Banner Semibold" pitchFamily="2" charset="0"/>
              </a:rPr>
              <a:t>DE L'ÉVÉNEMENT</a:t>
            </a:r>
            <a:r>
              <a:rPr lang="fr-FR" sz="4800" b="1" i="0" dirty="0">
                <a:solidFill>
                  <a:srgbClr val="002451"/>
                </a:solidFill>
                <a:effectLst/>
                <a:latin typeface="Sitka Banner Semibold" pitchFamily="2" charset="0"/>
              </a:rPr>
              <a:t> </a:t>
            </a:r>
            <a:r>
              <a:rPr lang="fr-FR" sz="4800" b="1" i="0" dirty="0">
                <a:solidFill>
                  <a:srgbClr val="FFC000"/>
                </a:solidFill>
                <a:effectLst/>
                <a:latin typeface="Sitka Banner Semibold" pitchFamily="2" charset="0"/>
              </a:rPr>
              <a:t>«</a:t>
            </a:r>
            <a:r>
              <a:rPr lang="fr-FR" sz="4800" b="1" i="0" dirty="0">
                <a:solidFill>
                  <a:srgbClr val="002451"/>
                </a:solidFill>
                <a:effectLst/>
                <a:latin typeface="Sitka Banner Semibold" pitchFamily="2" charset="0"/>
              </a:rPr>
              <a:t> </a:t>
            </a:r>
            <a:r>
              <a:rPr lang="fr-FR" sz="4800" b="1" i="0" dirty="0">
                <a:solidFill>
                  <a:srgbClr val="FFC000"/>
                </a:solidFill>
                <a:effectLst/>
                <a:latin typeface="Sitka Banner Semibold" pitchFamily="2" charset="0"/>
              </a:rPr>
              <a:t>WOMEN DELIVER »</a:t>
            </a:r>
            <a:endParaRPr lang="fr-BJ" sz="4800" dirty="0">
              <a:solidFill>
                <a:srgbClr val="FFC000"/>
              </a:solidFill>
              <a:latin typeface="Sitka Banner Semibold" pitchFamily="2" charset="0"/>
            </a:endParaRPr>
          </a:p>
        </p:txBody>
      </p:sp>
      <p:sp>
        <p:nvSpPr>
          <p:cNvPr id="3" name="Sous-titre 2">
            <a:extLst>
              <a:ext uri="{FF2B5EF4-FFF2-40B4-BE49-F238E27FC236}">
                <a16:creationId xmlns:a16="http://schemas.microsoft.com/office/drawing/2014/main" id="{86634110-F792-95EF-657D-F474DFAC2E6F}"/>
              </a:ext>
            </a:extLst>
          </p:cNvPr>
          <p:cNvSpPr>
            <a:spLocks noGrp="1"/>
          </p:cNvSpPr>
          <p:nvPr>
            <p:ph type="subTitle" idx="1"/>
          </p:nvPr>
        </p:nvSpPr>
        <p:spPr>
          <a:xfrm>
            <a:off x="361949" y="1523999"/>
            <a:ext cx="11439525" cy="4962525"/>
          </a:xfrm>
        </p:spPr>
        <p:txBody>
          <a:bodyPr>
            <a:normAutofit/>
          </a:bodyPr>
          <a:lstStyle/>
          <a:p>
            <a:pPr algn="just"/>
            <a:r>
              <a:rPr lang="fr-FR" dirty="0">
                <a:solidFill>
                  <a:schemeClr val="bg1"/>
                </a:solidFill>
                <a:latin typeface="Mosk"/>
              </a:rPr>
              <a:t>Cette année e</a:t>
            </a:r>
            <a:r>
              <a:rPr lang="fr-FR" b="0" i="0" dirty="0">
                <a:solidFill>
                  <a:schemeClr val="bg1"/>
                </a:solidFill>
                <a:effectLst/>
                <a:latin typeface="Mosk"/>
              </a:rPr>
              <a:t>n 2023, elle s’est déroule à Kigali au Rwanda (Du 17 au 20 Juillet 2023) sous le thème « Espace, solidarité et solutions ». C’est la première fois qu’elle a lieu en Afrique. Entre 5 000 à 7 000 participantes et participants attendues à Kigali et bien plus en participation virtuelle</a:t>
            </a:r>
            <a:r>
              <a:rPr lang="fr-FR" dirty="0">
                <a:solidFill>
                  <a:schemeClr val="bg1"/>
                </a:solidFill>
                <a:latin typeface="Mosk"/>
              </a:rPr>
              <a:t> on était 6000 participants.</a:t>
            </a:r>
            <a:endParaRPr lang="fr-FR" b="0" i="0" dirty="0">
              <a:solidFill>
                <a:schemeClr val="bg1"/>
              </a:solidFill>
              <a:effectLst/>
              <a:latin typeface="Mosk"/>
            </a:endParaRPr>
          </a:p>
          <a:p>
            <a:pPr algn="just"/>
            <a:r>
              <a:rPr lang="fr-FR" b="0" i="0" dirty="0">
                <a:solidFill>
                  <a:schemeClr val="bg1"/>
                </a:solidFill>
                <a:effectLst/>
                <a:latin typeface="Mosk"/>
              </a:rPr>
              <a:t>Cette édition suscite beaucoup d’attention, car c’est la première fois qu’un pays africain accueille </a:t>
            </a:r>
            <a:r>
              <a:rPr lang="fr-FR" b="0" i="0" dirty="0" err="1">
                <a:solidFill>
                  <a:schemeClr val="bg1"/>
                </a:solidFill>
                <a:effectLst/>
                <a:latin typeface="Mosk"/>
              </a:rPr>
              <a:t>Women</a:t>
            </a:r>
            <a:r>
              <a:rPr lang="fr-FR" b="0" i="0" dirty="0">
                <a:solidFill>
                  <a:schemeClr val="bg1"/>
                </a:solidFill>
                <a:effectLst/>
                <a:latin typeface="Mosk"/>
              </a:rPr>
              <a:t> </a:t>
            </a:r>
            <a:r>
              <a:rPr lang="fr-FR" b="0" i="0" dirty="0" err="1">
                <a:solidFill>
                  <a:schemeClr val="bg1"/>
                </a:solidFill>
                <a:effectLst/>
                <a:latin typeface="Mosk"/>
              </a:rPr>
              <a:t>deliver</a:t>
            </a:r>
            <a:r>
              <a:rPr lang="fr-FR" b="0" i="0" dirty="0">
                <a:solidFill>
                  <a:schemeClr val="bg1"/>
                </a:solidFill>
                <a:effectLst/>
                <a:latin typeface="Mosk"/>
              </a:rPr>
              <a:t> mais aussi compte tenu du contexte particulier des mouvements anti-genre dont les campagnes gagnent de plus en plus de terrain sur le continent, suscite une attention particulière.</a:t>
            </a:r>
          </a:p>
          <a:p>
            <a:pPr algn="just"/>
            <a:r>
              <a:rPr lang="fr-FR" b="0" i="0" dirty="0">
                <a:solidFill>
                  <a:schemeClr val="bg1"/>
                </a:solidFill>
                <a:effectLst/>
                <a:latin typeface="Mosk"/>
              </a:rPr>
              <a:t>Activistes, associations, politiques, philanthropes, gouvernements se retrouvent à la conférence </a:t>
            </a:r>
            <a:r>
              <a:rPr lang="fr-FR" b="0" i="0" dirty="0" err="1">
                <a:solidFill>
                  <a:schemeClr val="bg1"/>
                </a:solidFill>
                <a:effectLst/>
                <a:latin typeface="Mosk"/>
              </a:rPr>
              <a:t>Women</a:t>
            </a:r>
            <a:r>
              <a:rPr lang="fr-FR" b="0" i="0" dirty="0">
                <a:solidFill>
                  <a:schemeClr val="bg1"/>
                </a:solidFill>
                <a:effectLst/>
                <a:latin typeface="Mosk"/>
              </a:rPr>
              <a:t> </a:t>
            </a:r>
            <a:r>
              <a:rPr lang="fr-FR" b="0" i="0" dirty="0" err="1">
                <a:solidFill>
                  <a:schemeClr val="bg1"/>
                </a:solidFill>
                <a:effectLst/>
                <a:latin typeface="Mosk"/>
              </a:rPr>
              <a:t>Deliver</a:t>
            </a:r>
            <a:r>
              <a:rPr lang="fr-FR" b="0" i="0" dirty="0">
                <a:solidFill>
                  <a:schemeClr val="bg1"/>
                </a:solidFill>
                <a:effectLst/>
                <a:latin typeface="Mosk"/>
              </a:rPr>
              <a:t> pour réfléchir ensemble à comment défendre les droits et en particulier les Droits et la Santé Sexuels et Reproductifs.  </a:t>
            </a:r>
            <a:r>
              <a:rPr lang="fr-FR" b="0" i="0" dirty="0" err="1">
                <a:solidFill>
                  <a:schemeClr val="bg1"/>
                </a:solidFill>
                <a:effectLst/>
                <a:latin typeface="Mosk"/>
              </a:rPr>
              <a:t>Equipop</a:t>
            </a:r>
            <a:r>
              <a:rPr lang="fr-FR" b="0" i="0" dirty="0">
                <a:solidFill>
                  <a:schemeClr val="bg1"/>
                </a:solidFill>
                <a:effectLst/>
                <a:latin typeface="Mosk"/>
              </a:rPr>
              <a:t> a mobilisé et plaider pour une représentation de féministes africaines francophones dont 3 au Benin y compris pour le positionnement de leur organisation (dont FJAD</a:t>
            </a:r>
            <a:r>
              <a:rPr lang="fr-FR" dirty="0">
                <a:solidFill>
                  <a:schemeClr val="bg1"/>
                </a:solidFill>
                <a:latin typeface="Mosk"/>
              </a:rPr>
              <a:t>).</a:t>
            </a:r>
            <a:endParaRPr lang="fr-FR" b="0" i="0" dirty="0">
              <a:solidFill>
                <a:schemeClr val="bg1"/>
              </a:solidFill>
              <a:effectLst/>
              <a:latin typeface="Mosk"/>
            </a:endParaRPr>
          </a:p>
          <a:p>
            <a:pPr algn="just"/>
            <a:endParaRPr lang="fr-BJ" dirty="0">
              <a:solidFill>
                <a:schemeClr val="bg1"/>
              </a:solidFill>
            </a:endParaRPr>
          </a:p>
        </p:txBody>
      </p:sp>
    </p:spTree>
    <p:extLst>
      <p:ext uri="{BB962C8B-B14F-4D97-AF65-F5344CB8AC3E}">
        <p14:creationId xmlns:p14="http://schemas.microsoft.com/office/powerpoint/2010/main" val="75900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sharpenSoften amount="-50000"/>
                    </a14:imgEffect>
                    <a14:imgEffect>
                      <a14:brightnessContrast bright="-8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BC95F-2E6D-8DAF-3EFA-AD0412B20801}"/>
              </a:ext>
            </a:extLst>
          </p:cNvPr>
          <p:cNvSpPr>
            <a:spLocks noGrp="1"/>
          </p:cNvSpPr>
          <p:nvPr>
            <p:ph type="ctrTitle"/>
          </p:nvPr>
        </p:nvSpPr>
        <p:spPr>
          <a:xfrm>
            <a:off x="714375" y="142876"/>
            <a:ext cx="9953625" cy="1133474"/>
          </a:xfrm>
        </p:spPr>
        <p:txBody>
          <a:bodyPr>
            <a:noAutofit/>
          </a:bodyPr>
          <a:lstStyle/>
          <a:p>
            <a:r>
              <a:rPr lang="fr-FR" sz="3600" b="1" i="0" dirty="0">
                <a:solidFill>
                  <a:schemeClr val="bg2"/>
                </a:solidFill>
                <a:effectLst/>
                <a:latin typeface="TW Cen MT" panose="020B0602020104020603" pitchFamily="34" charset="0"/>
              </a:rPr>
              <a:t>2. LA SITUATION DES DROITS DES FEMMES À L'ÉCHELLE MONDIALE </a:t>
            </a:r>
            <a:endParaRPr lang="fr-BJ" sz="9600" dirty="0">
              <a:solidFill>
                <a:schemeClr val="bg2"/>
              </a:solidFill>
              <a:latin typeface="Sitka Banner Semibold" pitchFamily="2" charset="0"/>
            </a:endParaRPr>
          </a:p>
        </p:txBody>
      </p:sp>
      <p:sp>
        <p:nvSpPr>
          <p:cNvPr id="3" name="Sous-titre 2">
            <a:extLst>
              <a:ext uri="{FF2B5EF4-FFF2-40B4-BE49-F238E27FC236}">
                <a16:creationId xmlns:a16="http://schemas.microsoft.com/office/drawing/2014/main" id="{86634110-F792-95EF-657D-F474DFAC2E6F}"/>
              </a:ext>
            </a:extLst>
          </p:cNvPr>
          <p:cNvSpPr>
            <a:spLocks noGrp="1"/>
          </p:cNvSpPr>
          <p:nvPr>
            <p:ph type="subTitle" idx="1"/>
          </p:nvPr>
        </p:nvSpPr>
        <p:spPr>
          <a:xfrm>
            <a:off x="361949" y="1523999"/>
            <a:ext cx="11439525" cy="4962525"/>
          </a:xfrm>
        </p:spPr>
        <p:txBody>
          <a:bodyPr>
            <a:normAutofit fontScale="92500" lnSpcReduction="10000"/>
          </a:bodyPr>
          <a:lstStyle/>
          <a:p>
            <a:pPr algn="just"/>
            <a:r>
              <a:rPr lang="fr-FR" b="0" i="0" dirty="0">
                <a:solidFill>
                  <a:schemeClr val="bg1"/>
                </a:solidFill>
                <a:effectLst/>
                <a:latin typeface="Mosk"/>
              </a:rPr>
              <a:t>À l'échelle mondiale, les femmes ne disposent toujours que des trois quarts des droits juridiques accordés aux hommes. Le score moyen mondial s'établit ainsi à 76,5 sur 100, note maximale qui indique une parité juridique totale.</a:t>
            </a:r>
          </a:p>
          <a:p>
            <a:pPr algn="just"/>
            <a:r>
              <a:rPr lang="fr-FR" dirty="0">
                <a:solidFill>
                  <a:schemeClr val="bg1"/>
                </a:solidFill>
              </a:rPr>
              <a:t>Des progrès significatifs ont été réalisés dans le domaine des droits des femmes, mais des défis persistent. Des pays comme la Suède, le Rwanda et le Canada ont mis en place des politiques et des programmes réussis qui ont eu un impact positif sur les femmes et les filles en matière de santé, d'éducation, d'accès à l'emploi et de participation politique.</a:t>
            </a:r>
          </a:p>
          <a:p>
            <a:pPr algn="just"/>
            <a:r>
              <a:rPr lang="fr-FR" dirty="0">
                <a:solidFill>
                  <a:schemeClr val="bg1"/>
                </a:solidFill>
              </a:rPr>
              <a:t>Le Rwanda est  reconnu pour avoir une représentation significative des femmes au parlement, mais je n'ai pas fourni les chiffres </a:t>
            </a:r>
            <a:r>
              <a:rPr lang="fr-FR" dirty="0" err="1">
                <a:solidFill>
                  <a:schemeClr val="bg1"/>
                </a:solidFill>
              </a:rPr>
              <a:t>exacts.En</a:t>
            </a:r>
            <a:r>
              <a:rPr lang="fr-FR" dirty="0">
                <a:solidFill>
                  <a:schemeClr val="bg1"/>
                </a:solidFill>
              </a:rPr>
              <a:t> réalité, le Rwanda est un exemple marquant de parité hommes-femmes au parlement. En 2021, il détenait le record mondial de la plus forte représentation féminine au parlement, avec plus de 60 % des sièges occupés par des femmes. Cette réalisation remarquable a été rendue possible grâce à des réformes politiques et juridiques visant à promouvoir l'égalité des sexes et l'autonomisation des femmes dans la sphère </a:t>
            </a:r>
            <a:r>
              <a:rPr lang="fr-FR" dirty="0" err="1">
                <a:solidFill>
                  <a:schemeClr val="bg1"/>
                </a:solidFill>
              </a:rPr>
              <a:t>politique.Le</a:t>
            </a:r>
            <a:r>
              <a:rPr lang="fr-FR" dirty="0">
                <a:solidFill>
                  <a:schemeClr val="bg1"/>
                </a:solidFill>
              </a:rPr>
              <a:t> Rwanda a adopté une loi en 2003 imposant une représentation minimale de 30 % de femmes dans les organes de prise de décision politique. Depuis lors, le pays a dépassé cet objectif et est devenu un modèle de référence pour d'autres nations cherchant à accroître la participation des femmes en politique.</a:t>
            </a:r>
            <a:endParaRPr lang="fr-BJ" dirty="0">
              <a:solidFill>
                <a:schemeClr val="bg1"/>
              </a:solidFill>
            </a:endParaRPr>
          </a:p>
        </p:txBody>
      </p:sp>
    </p:spTree>
    <p:extLst>
      <p:ext uri="{BB962C8B-B14F-4D97-AF65-F5344CB8AC3E}">
        <p14:creationId xmlns:p14="http://schemas.microsoft.com/office/powerpoint/2010/main" val="101092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sharpenSoften amount="-50000"/>
                    </a14:imgEffect>
                    <a14:imgEffect>
                      <a14:brightnessContrast bright="-8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BC95F-2E6D-8DAF-3EFA-AD0412B20801}"/>
              </a:ext>
            </a:extLst>
          </p:cNvPr>
          <p:cNvSpPr>
            <a:spLocks noGrp="1"/>
          </p:cNvSpPr>
          <p:nvPr>
            <p:ph type="ctrTitle"/>
          </p:nvPr>
        </p:nvSpPr>
        <p:spPr>
          <a:xfrm>
            <a:off x="714375" y="142876"/>
            <a:ext cx="9953625" cy="1133474"/>
          </a:xfrm>
        </p:spPr>
        <p:txBody>
          <a:bodyPr>
            <a:noAutofit/>
          </a:bodyPr>
          <a:lstStyle/>
          <a:p>
            <a:r>
              <a:rPr lang="fr-FR" sz="3600" b="1" i="0" dirty="0">
                <a:solidFill>
                  <a:schemeClr val="bg2"/>
                </a:solidFill>
                <a:effectLst/>
                <a:latin typeface="TW Cen MT" panose="020B0602020104020603" pitchFamily="34" charset="0"/>
              </a:rPr>
              <a:t>2. LA SITUATION DES DROITS DES FEMMES À L'ÉCHELLE MONDIALE </a:t>
            </a:r>
            <a:endParaRPr lang="fr-BJ" sz="9600" dirty="0">
              <a:solidFill>
                <a:schemeClr val="bg2"/>
              </a:solidFill>
              <a:latin typeface="Sitka Banner Semibold" pitchFamily="2" charset="0"/>
            </a:endParaRPr>
          </a:p>
        </p:txBody>
      </p:sp>
      <p:sp>
        <p:nvSpPr>
          <p:cNvPr id="3" name="Sous-titre 2">
            <a:extLst>
              <a:ext uri="{FF2B5EF4-FFF2-40B4-BE49-F238E27FC236}">
                <a16:creationId xmlns:a16="http://schemas.microsoft.com/office/drawing/2014/main" id="{86634110-F792-95EF-657D-F474DFAC2E6F}"/>
              </a:ext>
            </a:extLst>
          </p:cNvPr>
          <p:cNvSpPr>
            <a:spLocks noGrp="1"/>
          </p:cNvSpPr>
          <p:nvPr>
            <p:ph type="subTitle" idx="1"/>
          </p:nvPr>
        </p:nvSpPr>
        <p:spPr>
          <a:xfrm>
            <a:off x="361949" y="1523999"/>
            <a:ext cx="11439525" cy="4962525"/>
          </a:xfrm>
        </p:spPr>
        <p:txBody>
          <a:bodyPr>
            <a:normAutofit fontScale="92500" lnSpcReduction="10000"/>
          </a:bodyPr>
          <a:lstStyle/>
          <a:p>
            <a:pPr algn="just"/>
            <a:r>
              <a:rPr lang="fr-FR" b="0" i="0" dirty="0">
                <a:solidFill>
                  <a:schemeClr val="bg1"/>
                </a:solidFill>
                <a:effectLst/>
                <a:latin typeface="Mosk"/>
              </a:rPr>
              <a:t>Ce sont les régions du Moyen-Orient et Afrique du Nord, d'une part, et d’Afrique subsaharienne, d'autre part, qui ont enregistré après la précédente conférence WD, en 2021 les plus fortes améliorations de l'indice établi par le rapport, même si elles restent globalement à la traine par rapport aux autres régions du monde. Le Gabon se distingue par une réforme complète de son code civil et la promulgation d'une loi visant à éliminer la violence à l’égard des femmes, des évolutions qui ont fait passer son score de 57,5 en 2020 à 82,5 en 2021. </a:t>
            </a:r>
          </a:p>
          <a:p>
            <a:pPr algn="just"/>
            <a:r>
              <a:rPr lang="fr-FR" b="0" i="0" dirty="0">
                <a:solidFill>
                  <a:schemeClr val="bg1"/>
                </a:solidFill>
                <a:effectLst/>
                <a:latin typeface="Mosk"/>
              </a:rPr>
              <a:t>L'Angola a adopté une loi criminalisant le harcèlement sexuel au travail. Le Bénin a supprimé les restrictions à l'emploi des femmes dans le secteur de la construction, de sorte qu'elles peuvent désormais occuper tous les emplois au même titre que les hommes. Le Burundi a imposé une rémunération égale pour un travail de valeur égale, tandis que la Sierra Leone a facilité l'accès des femmes au crédit en interdisant la discrimination fondée sur le sexe dans les services financiers. En revanche, le Togo a promulgué une nouvelle loi qui n'interdit plus le licenciement des salariées enceintes.</a:t>
            </a:r>
            <a:endParaRPr lang="fr-FR" dirty="0">
              <a:solidFill>
                <a:schemeClr val="bg1"/>
              </a:solidFill>
              <a:latin typeface="Mosk"/>
            </a:endParaRPr>
          </a:p>
          <a:p>
            <a:pPr algn="just"/>
            <a:r>
              <a:rPr lang="fr-FR" b="1" i="0" u="sng" dirty="0">
                <a:solidFill>
                  <a:srgbClr val="FF0000"/>
                </a:solidFill>
                <a:effectLst/>
                <a:latin typeface="Mosk"/>
              </a:rPr>
              <a:t>La Hongrie </a:t>
            </a:r>
            <a:r>
              <a:rPr lang="fr-FR" b="0" i="0" dirty="0">
                <a:solidFill>
                  <a:schemeClr val="bg1"/>
                </a:solidFill>
                <a:effectLst/>
                <a:latin typeface="Mosk"/>
              </a:rPr>
              <a:t>a suscité la polémique en votant une loi restreignant l'accès à l'information sur la sexualité et l'éducation sexuelle. Cette loi a été critiquée pour ses implications sur les droits reproductifs des femmes et son impact sur l'éducation sexuelle des jeunes.</a:t>
            </a:r>
          </a:p>
        </p:txBody>
      </p:sp>
    </p:spTree>
    <p:extLst>
      <p:ext uri="{BB962C8B-B14F-4D97-AF65-F5344CB8AC3E}">
        <p14:creationId xmlns:p14="http://schemas.microsoft.com/office/powerpoint/2010/main" val="39331191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sharpenSoften amount="-50000"/>
                    </a14:imgEffect>
                    <a14:imgEffect>
                      <a14:brightnessContrast bright="-8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BC95F-2E6D-8DAF-3EFA-AD0412B20801}"/>
              </a:ext>
            </a:extLst>
          </p:cNvPr>
          <p:cNvSpPr>
            <a:spLocks noGrp="1"/>
          </p:cNvSpPr>
          <p:nvPr>
            <p:ph type="ctrTitle"/>
          </p:nvPr>
        </p:nvSpPr>
        <p:spPr>
          <a:xfrm>
            <a:off x="828675" y="285750"/>
            <a:ext cx="9953625" cy="838200"/>
          </a:xfrm>
        </p:spPr>
        <p:txBody>
          <a:bodyPr>
            <a:noAutofit/>
          </a:bodyPr>
          <a:lstStyle/>
          <a:p>
            <a:r>
              <a:rPr lang="fr-FR" sz="5400" b="1" i="0" dirty="0">
                <a:solidFill>
                  <a:schemeClr val="bg1"/>
                </a:solidFill>
                <a:effectLst/>
                <a:latin typeface="Sitka Banner Semibold" pitchFamily="2" charset="0"/>
              </a:rPr>
              <a:t>3. LES </a:t>
            </a:r>
            <a:r>
              <a:rPr lang="fr-FR" sz="5400" b="1" i="0" dirty="0">
                <a:solidFill>
                  <a:srgbClr val="FFC000"/>
                </a:solidFill>
                <a:effectLst/>
                <a:latin typeface="Sitka Banner Semibold" pitchFamily="2" charset="0"/>
              </a:rPr>
              <a:t>DÉFIS</a:t>
            </a:r>
            <a:r>
              <a:rPr lang="fr-FR" sz="5400" b="1" i="0" dirty="0">
                <a:solidFill>
                  <a:schemeClr val="bg1"/>
                </a:solidFill>
                <a:effectLst/>
                <a:latin typeface="Sitka Banner Semibold" pitchFamily="2" charset="0"/>
              </a:rPr>
              <a:t> PERSISTANTS</a:t>
            </a:r>
            <a:endParaRPr lang="fr-BJ" sz="5400" dirty="0">
              <a:solidFill>
                <a:srgbClr val="FFC000"/>
              </a:solidFill>
              <a:latin typeface="Sitka Banner Semibold" pitchFamily="2" charset="0"/>
            </a:endParaRPr>
          </a:p>
        </p:txBody>
      </p:sp>
      <p:sp>
        <p:nvSpPr>
          <p:cNvPr id="3" name="Sous-titre 2">
            <a:extLst>
              <a:ext uri="{FF2B5EF4-FFF2-40B4-BE49-F238E27FC236}">
                <a16:creationId xmlns:a16="http://schemas.microsoft.com/office/drawing/2014/main" id="{86634110-F792-95EF-657D-F474DFAC2E6F}"/>
              </a:ext>
            </a:extLst>
          </p:cNvPr>
          <p:cNvSpPr>
            <a:spLocks noGrp="1"/>
          </p:cNvSpPr>
          <p:nvPr>
            <p:ph type="subTitle" idx="1"/>
          </p:nvPr>
        </p:nvSpPr>
        <p:spPr>
          <a:xfrm>
            <a:off x="376237" y="1123950"/>
            <a:ext cx="11439525" cy="4962525"/>
          </a:xfrm>
        </p:spPr>
        <p:txBody>
          <a:bodyPr>
            <a:normAutofit/>
          </a:bodyPr>
          <a:lstStyle/>
          <a:p>
            <a:pPr algn="just"/>
            <a:r>
              <a:rPr lang="fr-FR" dirty="0">
                <a:solidFill>
                  <a:schemeClr val="bg1"/>
                </a:solidFill>
              </a:rPr>
              <a:t>Malgré les avancées, les défis demeurent dans de nombreux pays, notamment en matière de violence à l'égard des femmes, d'accès limité à l'éducation et aux soins de santé, ainsi que d'inégalités économiques et politiques.</a:t>
            </a:r>
          </a:p>
          <a:p>
            <a:pPr marL="342900" indent="-342900" algn="just">
              <a:buFontTx/>
              <a:buChar char="-"/>
            </a:pPr>
            <a:r>
              <a:rPr lang="fr-FR" dirty="0">
                <a:solidFill>
                  <a:schemeClr val="bg1"/>
                </a:solidFill>
              </a:rPr>
              <a:t>Le droit à l’avortement sécurisé est un chantier encore pour beaucoup de pays même les plus avancées sur les DSSR</a:t>
            </a:r>
          </a:p>
          <a:p>
            <a:pPr marL="342900" indent="-342900" algn="just">
              <a:buFontTx/>
              <a:buChar char="-"/>
            </a:pPr>
            <a:r>
              <a:rPr lang="fr-FR" dirty="0">
                <a:solidFill>
                  <a:schemeClr val="bg1"/>
                </a:solidFill>
              </a:rPr>
              <a:t>La montée des mouvements anti droits et la lutte contre eux</a:t>
            </a:r>
          </a:p>
          <a:p>
            <a:pPr marL="342900" indent="-342900" algn="just">
              <a:buFontTx/>
              <a:buChar char="-"/>
            </a:pPr>
            <a:r>
              <a:rPr lang="fr-FR" dirty="0">
                <a:solidFill>
                  <a:schemeClr val="bg1"/>
                </a:solidFill>
              </a:rPr>
              <a:t>L’inclusion des organisations féministes francophones</a:t>
            </a:r>
          </a:p>
          <a:p>
            <a:pPr marL="342900" indent="-342900" algn="just">
              <a:buFontTx/>
              <a:buChar char="-"/>
            </a:pPr>
            <a:r>
              <a:rPr lang="fr-FR" dirty="0">
                <a:solidFill>
                  <a:schemeClr val="bg1"/>
                </a:solidFill>
              </a:rPr>
              <a:t>Les questions des violences en ligne avec l’avènement de l’intelligence artificielle et l’avancée de la technologie.</a:t>
            </a:r>
            <a:endParaRPr lang="fr-BJ" dirty="0">
              <a:solidFill>
                <a:schemeClr val="bg1"/>
              </a:solidFill>
            </a:endParaRPr>
          </a:p>
        </p:txBody>
      </p:sp>
    </p:spTree>
    <p:extLst>
      <p:ext uri="{BB962C8B-B14F-4D97-AF65-F5344CB8AC3E}">
        <p14:creationId xmlns:p14="http://schemas.microsoft.com/office/powerpoint/2010/main" val="573159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sharpenSoften amount="-50000"/>
                    </a14:imgEffect>
                    <a14:imgEffect>
                      <a14:brightnessContrast bright="-8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BC95F-2E6D-8DAF-3EFA-AD0412B20801}"/>
              </a:ext>
            </a:extLst>
          </p:cNvPr>
          <p:cNvSpPr>
            <a:spLocks noGrp="1"/>
          </p:cNvSpPr>
          <p:nvPr>
            <p:ph type="ctrTitle"/>
          </p:nvPr>
        </p:nvSpPr>
        <p:spPr>
          <a:xfrm>
            <a:off x="838200" y="147637"/>
            <a:ext cx="11144250" cy="1247775"/>
          </a:xfrm>
        </p:spPr>
        <p:txBody>
          <a:bodyPr>
            <a:noAutofit/>
          </a:bodyPr>
          <a:lstStyle/>
          <a:p>
            <a:r>
              <a:rPr lang="fr-FR" sz="4800" b="1" i="0" dirty="0">
                <a:solidFill>
                  <a:schemeClr val="bg1"/>
                </a:solidFill>
                <a:effectLst/>
                <a:latin typeface="Sitka Banner Semibold" pitchFamily="2" charset="0"/>
              </a:rPr>
              <a:t>4. LES AVANCÉES TECHNOLOGIQUES ET NUMÉRIQUES</a:t>
            </a:r>
            <a:endParaRPr lang="fr-BJ" sz="4800" dirty="0">
              <a:solidFill>
                <a:srgbClr val="FFC000"/>
              </a:solidFill>
              <a:latin typeface="Sitka Banner Semibold" pitchFamily="2" charset="0"/>
            </a:endParaRPr>
          </a:p>
        </p:txBody>
      </p:sp>
      <p:sp>
        <p:nvSpPr>
          <p:cNvPr id="3" name="Sous-titre 2">
            <a:extLst>
              <a:ext uri="{FF2B5EF4-FFF2-40B4-BE49-F238E27FC236}">
                <a16:creationId xmlns:a16="http://schemas.microsoft.com/office/drawing/2014/main" id="{86634110-F792-95EF-657D-F474DFAC2E6F}"/>
              </a:ext>
            </a:extLst>
          </p:cNvPr>
          <p:cNvSpPr>
            <a:spLocks noGrp="1"/>
          </p:cNvSpPr>
          <p:nvPr>
            <p:ph type="subTitle" idx="1"/>
          </p:nvPr>
        </p:nvSpPr>
        <p:spPr>
          <a:xfrm>
            <a:off x="376237" y="1485900"/>
            <a:ext cx="11439525" cy="4962525"/>
          </a:xfrm>
        </p:spPr>
        <p:txBody>
          <a:bodyPr>
            <a:normAutofit/>
          </a:bodyPr>
          <a:lstStyle/>
          <a:p>
            <a:pPr marL="342900" indent="-342900" algn="just">
              <a:buFontTx/>
              <a:buChar char="-"/>
            </a:pPr>
            <a:r>
              <a:rPr lang="fr-FR" dirty="0">
                <a:solidFill>
                  <a:schemeClr val="bg1"/>
                </a:solidFill>
              </a:rPr>
              <a:t>Les applications et plateformes DSSR</a:t>
            </a:r>
          </a:p>
          <a:p>
            <a:pPr marL="342900" indent="-342900" algn="just">
              <a:buFontTx/>
              <a:buChar char="-"/>
            </a:pPr>
            <a:r>
              <a:rPr lang="fr-FR" dirty="0">
                <a:solidFill>
                  <a:schemeClr val="bg1"/>
                </a:solidFill>
              </a:rPr>
              <a:t>La presse au service de nos droits</a:t>
            </a:r>
          </a:p>
          <a:p>
            <a:pPr marL="342900" indent="-342900" algn="just">
              <a:buFontTx/>
              <a:buChar char="-"/>
            </a:pPr>
            <a:r>
              <a:rPr lang="fr-FR" dirty="0">
                <a:solidFill>
                  <a:schemeClr val="bg1"/>
                </a:solidFill>
              </a:rPr>
              <a:t>La digitalisation de tous les aspect des WD 2023 (application WD,…)</a:t>
            </a:r>
          </a:p>
          <a:p>
            <a:pPr marL="342900" indent="-342900" algn="just">
              <a:buFontTx/>
              <a:buChar char="-"/>
            </a:pPr>
            <a:r>
              <a:rPr lang="fr-FR" dirty="0">
                <a:solidFill>
                  <a:schemeClr val="bg1"/>
                </a:solidFill>
              </a:rPr>
              <a:t>L’utilisation à 100 % de biodégradables et la production massive </a:t>
            </a:r>
          </a:p>
          <a:p>
            <a:pPr marL="342900" indent="-342900" algn="just">
              <a:buFontTx/>
              <a:buChar char="-"/>
            </a:pPr>
            <a:r>
              <a:rPr lang="fr-FR" dirty="0">
                <a:solidFill>
                  <a:schemeClr val="bg1"/>
                </a:solidFill>
              </a:rPr>
              <a:t>Le développement des IA</a:t>
            </a:r>
          </a:p>
          <a:p>
            <a:pPr marL="342900" indent="-342900" algn="just">
              <a:buFontTx/>
              <a:buChar char="-"/>
            </a:pPr>
            <a:r>
              <a:rPr lang="fr-FR" dirty="0">
                <a:solidFill>
                  <a:schemeClr val="bg1"/>
                </a:solidFill>
              </a:rPr>
              <a:t>…</a:t>
            </a:r>
            <a:endParaRPr lang="fr-BJ" dirty="0">
              <a:solidFill>
                <a:schemeClr val="bg1"/>
              </a:solidFill>
            </a:endParaRPr>
          </a:p>
        </p:txBody>
      </p:sp>
    </p:spTree>
    <p:extLst>
      <p:ext uri="{BB962C8B-B14F-4D97-AF65-F5344CB8AC3E}">
        <p14:creationId xmlns:p14="http://schemas.microsoft.com/office/powerpoint/2010/main" val="2392978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sharpenSoften amount="-50000"/>
                    </a14:imgEffect>
                    <a14:imgEffect>
                      <a14:brightnessContrast bright="-8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BC95F-2E6D-8DAF-3EFA-AD0412B20801}"/>
              </a:ext>
            </a:extLst>
          </p:cNvPr>
          <p:cNvSpPr>
            <a:spLocks noGrp="1"/>
          </p:cNvSpPr>
          <p:nvPr>
            <p:ph type="ctrTitle"/>
          </p:nvPr>
        </p:nvSpPr>
        <p:spPr>
          <a:xfrm>
            <a:off x="714375" y="142876"/>
            <a:ext cx="9953625" cy="1381124"/>
          </a:xfrm>
        </p:spPr>
        <p:txBody>
          <a:bodyPr>
            <a:noAutofit/>
          </a:bodyPr>
          <a:lstStyle/>
          <a:p>
            <a:r>
              <a:rPr lang="fr-FR" sz="5400" b="1" i="0" dirty="0">
                <a:solidFill>
                  <a:schemeClr val="bg1"/>
                </a:solidFill>
                <a:effectLst/>
                <a:latin typeface="Sitka Banner Semibold" pitchFamily="2" charset="0"/>
              </a:rPr>
              <a:t>5. LES OPPORTUNITÉS DE </a:t>
            </a:r>
            <a:r>
              <a:rPr lang="fr-FR" sz="5400" b="1" i="0" dirty="0">
                <a:solidFill>
                  <a:srgbClr val="FFC000"/>
                </a:solidFill>
                <a:effectLst/>
                <a:latin typeface="Sitka Banner Semibold" pitchFamily="2" charset="0"/>
              </a:rPr>
              <a:t>PLAIDOYER</a:t>
            </a:r>
            <a:r>
              <a:rPr lang="fr-FR" sz="5400" b="1" i="0" dirty="0">
                <a:solidFill>
                  <a:schemeClr val="bg1"/>
                </a:solidFill>
                <a:effectLst/>
                <a:latin typeface="Sitka Banner Semibold" pitchFamily="2" charset="0"/>
              </a:rPr>
              <a:t> </a:t>
            </a:r>
            <a:endParaRPr lang="fr-BJ" sz="5400" dirty="0">
              <a:solidFill>
                <a:srgbClr val="FFC000"/>
              </a:solidFill>
              <a:latin typeface="Sitka Banner Semibold" pitchFamily="2" charset="0"/>
            </a:endParaRPr>
          </a:p>
        </p:txBody>
      </p:sp>
      <p:sp>
        <p:nvSpPr>
          <p:cNvPr id="3" name="Sous-titre 2">
            <a:extLst>
              <a:ext uri="{FF2B5EF4-FFF2-40B4-BE49-F238E27FC236}">
                <a16:creationId xmlns:a16="http://schemas.microsoft.com/office/drawing/2014/main" id="{86634110-F792-95EF-657D-F474DFAC2E6F}"/>
              </a:ext>
            </a:extLst>
          </p:cNvPr>
          <p:cNvSpPr>
            <a:spLocks noGrp="1"/>
          </p:cNvSpPr>
          <p:nvPr>
            <p:ph type="subTitle" idx="1"/>
          </p:nvPr>
        </p:nvSpPr>
        <p:spPr>
          <a:xfrm>
            <a:off x="361949" y="1523999"/>
            <a:ext cx="11439525" cy="4962525"/>
          </a:xfrm>
        </p:spPr>
        <p:txBody>
          <a:bodyPr>
            <a:normAutofit/>
          </a:bodyPr>
          <a:lstStyle/>
          <a:p>
            <a:pPr algn="just"/>
            <a:r>
              <a:rPr lang="fr-FR" dirty="0">
                <a:solidFill>
                  <a:schemeClr val="bg1"/>
                </a:solidFill>
              </a:rPr>
              <a:t>Le plaidoyer joue un rôle essentiel pour faire avancer l'agenda de l'égalité des sexes. Partie à </a:t>
            </a:r>
            <a:r>
              <a:rPr lang="fr-FR" dirty="0" err="1">
                <a:solidFill>
                  <a:schemeClr val="bg1"/>
                </a:solidFill>
              </a:rPr>
              <a:t>Women</a:t>
            </a:r>
            <a:r>
              <a:rPr lang="fr-FR" dirty="0">
                <a:solidFill>
                  <a:schemeClr val="bg1"/>
                </a:solidFill>
              </a:rPr>
              <a:t> </a:t>
            </a:r>
            <a:r>
              <a:rPr lang="fr-FR" dirty="0" err="1">
                <a:solidFill>
                  <a:schemeClr val="bg1"/>
                </a:solidFill>
              </a:rPr>
              <a:t>Deliver</a:t>
            </a:r>
            <a:r>
              <a:rPr lang="fr-FR" dirty="0">
                <a:solidFill>
                  <a:schemeClr val="bg1"/>
                </a:solidFill>
              </a:rPr>
              <a:t> 2023 avec la délégation des jeunes féministes d’Afrique de l’Ouest Francophone de EQUIPOP ONG Notre participation en tant que féministes ouest africaines à la conférence #WD2023 s’inscrivait dans le sens de renforcer et amplifier nos voix. Plusieurs points de plaidoyer ont été en amont préparés dans un document. </a:t>
            </a:r>
          </a:p>
          <a:p>
            <a:pPr algn="just"/>
            <a:endParaRPr lang="fr-BJ" dirty="0">
              <a:solidFill>
                <a:schemeClr val="bg1"/>
              </a:solidFill>
            </a:endParaRPr>
          </a:p>
        </p:txBody>
      </p:sp>
      <p:pic>
        <p:nvPicPr>
          <p:cNvPr id="5" name="Image 4">
            <a:extLst>
              <a:ext uri="{FF2B5EF4-FFF2-40B4-BE49-F238E27FC236}">
                <a16:creationId xmlns:a16="http://schemas.microsoft.com/office/drawing/2014/main" id="{36B2C5AB-0462-1EE9-AA54-CE7118B4892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9675" y="3219450"/>
            <a:ext cx="3638550" cy="3638550"/>
          </a:xfrm>
          <a:prstGeom prst="rect">
            <a:avLst/>
          </a:prstGeom>
        </p:spPr>
      </p:pic>
    </p:spTree>
    <p:extLst>
      <p:ext uri="{BB962C8B-B14F-4D97-AF65-F5344CB8AC3E}">
        <p14:creationId xmlns:p14="http://schemas.microsoft.com/office/powerpoint/2010/main" val="3417442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extLst>
              <a:ext uri="{BEBA8EAE-BF5A-486C-A8C5-ECC9F3942E4B}">
                <a14:imgProps xmlns:a14="http://schemas.microsoft.com/office/drawing/2010/main">
                  <a14:imgLayer r:embed="rId3">
                    <a14:imgEffect>
                      <a14:sharpenSoften amount="-50000"/>
                    </a14:imgEffect>
                    <a14:imgEffect>
                      <a14:brightnessContrast bright="-83000"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BBC95F-2E6D-8DAF-3EFA-AD0412B20801}"/>
              </a:ext>
            </a:extLst>
          </p:cNvPr>
          <p:cNvSpPr>
            <a:spLocks noGrp="1"/>
          </p:cNvSpPr>
          <p:nvPr>
            <p:ph type="ctrTitle"/>
          </p:nvPr>
        </p:nvSpPr>
        <p:spPr>
          <a:xfrm>
            <a:off x="714375" y="142876"/>
            <a:ext cx="9953625" cy="1381124"/>
          </a:xfrm>
        </p:spPr>
        <p:txBody>
          <a:bodyPr>
            <a:noAutofit/>
          </a:bodyPr>
          <a:lstStyle/>
          <a:p>
            <a:r>
              <a:rPr lang="fr-FR" sz="5400" b="1" i="0" dirty="0">
                <a:solidFill>
                  <a:schemeClr val="bg1"/>
                </a:solidFill>
                <a:effectLst/>
                <a:latin typeface="Sitka Banner Semibold" pitchFamily="2" charset="0"/>
              </a:rPr>
              <a:t>5. LES OPPORTUNITÉS DE </a:t>
            </a:r>
            <a:r>
              <a:rPr lang="fr-FR" sz="5400" b="1" i="0" dirty="0">
                <a:solidFill>
                  <a:srgbClr val="FFC000"/>
                </a:solidFill>
                <a:effectLst/>
                <a:latin typeface="Sitka Banner Semibold" pitchFamily="2" charset="0"/>
              </a:rPr>
              <a:t>PLAIDOYER</a:t>
            </a:r>
            <a:r>
              <a:rPr lang="fr-FR" sz="5400" b="1" i="0" dirty="0">
                <a:solidFill>
                  <a:schemeClr val="bg1"/>
                </a:solidFill>
                <a:effectLst/>
                <a:latin typeface="Sitka Banner Semibold" pitchFamily="2" charset="0"/>
              </a:rPr>
              <a:t> </a:t>
            </a:r>
            <a:endParaRPr lang="fr-BJ" sz="5400" dirty="0">
              <a:solidFill>
                <a:srgbClr val="FFC000"/>
              </a:solidFill>
              <a:latin typeface="Sitka Banner Semibold" pitchFamily="2" charset="0"/>
            </a:endParaRPr>
          </a:p>
        </p:txBody>
      </p:sp>
      <p:sp>
        <p:nvSpPr>
          <p:cNvPr id="3" name="Sous-titre 2">
            <a:extLst>
              <a:ext uri="{FF2B5EF4-FFF2-40B4-BE49-F238E27FC236}">
                <a16:creationId xmlns:a16="http://schemas.microsoft.com/office/drawing/2014/main" id="{86634110-F792-95EF-657D-F474DFAC2E6F}"/>
              </a:ext>
            </a:extLst>
          </p:cNvPr>
          <p:cNvSpPr>
            <a:spLocks noGrp="1"/>
          </p:cNvSpPr>
          <p:nvPr>
            <p:ph type="subTitle" idx="1"/>
          </p:nvPr>
        </p:nvSpPr>
        <p:spPr>
          <a:xfrm>
            <a:off x="361949" y="1523999"/>
            <a:ext cx="11439525" cy="4962525"/>
          </a:xfrm>
        </p:spPr>
        <p:txBody>
          <a:bodyPr>
            <a:normAutofit fontScale="92500" lnSpcReduction="10000"/>
          </a:bodyPr>
          <a:lstStyle/>
          <a:p>
            <a:pPr algn="just"/>
            <a:r>
              <a:rPr lang="fr-FR" dirty="0">
                <a:solidFill>
                  <a:schemeClr val="bg1"/>
                </a:solidFill>
              </a:rPr>
              <a:t>Notre participation s’inscrivait dans le sens de la mobilisation des ressources, et du plaidoyer pour des politiques inclusives des francophones et la protection renforcée des féministes. Le document de positionnement a été soumis et continue de l’être à des bailleurs, des organismes et nous avons porté nos voix dans de nombreuses sessions.</a:t>
            </a:r>
          </a:p>
          <a:p>
            <a:pPr algn="just"/>
            <a:r>
              <a:rPr lang="fr-FR" dirty="0">
                <a:solidFill>
                  <a:schemeClr val="bg1"/>
                </a:solidFill>
              </a:rPr>
              <a:t>Le document est intitulé « NOUS FÉMINISTES OUEST-AFRICAINES :UNIES POUR UNE APPROCHE TRANSFORMATIVE DES DSSR » est disponible ici: </a:t>
            </a:r>
            <a:r>
              <a:rPr lang="fr-FR" dirty="0">
                <a:solidFill>
                  <a:schemeClr val="bg1"/>
                </a:solidFill>
                <a:hlinkClick r:id="rId4"/>
              </a:rPr>
              <a:t>https://equipop.org/women-deliver-pour-une-approche-transformative-des-dssr/</a:t>
            </a:r>
            <a:endParaRPr lang="fr-FR" dirty="0">
              <a:solidFill>
                <a:schemeClr val="bg1"/>
              </a:solidFill>
            </a:endParaRPr>
          </a:p>
          <a:p>
            <a:pPr algn="just"/>
            <a:r>
              <a:rPr lang="fr-FR" dirty="0">
                <a:solidFill>
                  <a:schemeClr val="bg1"/>
                </a:solidFill>
              </a:rPr>
              <a:t>``</a:t>
            </a:r>
            <a:r>
              <a:rPr lang="fr-FR" b="1" dirty="0">
                <a:solidFill>
                  <a:schemeClr val="bg1"/>
                </a:solidFill>
              </a:rPr>
              <a:t>Aucun agenda pour les droits et la santé sexuelle et reproductive ne pourra être transformatif si nous ne l'accompagnons pas d’approches féministes et intersectionnelles. De l’éducation des garçons à l’empouvoirement des filles, du renforcement du cadre juridique à l’accompagnement holistique des survivantes, nous, sociétés et politiques devons agir maintenant. Nous n’attendrons </a:t>
            </a:r>
            <a:r>
              <a:rPr lang="fr-FR" b="1" dirty="0" err="1">
                <a:solidFill>
                  <a:schemeClr val="bg1"/>
                </a:solidFill>
              </a:rPr>
              <a:t>plus.``</a:t>
            </a:r>
            <a:r>
              <a:rPr lang="fr-FR" dirty="0" err="1">
                <a:solidFill>
                  <a:schemeClr val="bg1"/>
                </a:solidFill>
              </a:rPr>
              <a:t>Le</a:t>
            </a:r>
            <a:r>
              <a:rPr lang="fr-FR" dirty="0">
                <a:solidFill>
                  <a:schemeClr val="bg1"/>
                </a:solidFill>
              </a:rPr>
              <a:t> collectif féministe francophone d’Afrique de l’Ouest</a:t>
            </a:r>
          </a:p>
          <a:p>
            <a:pPr algn="just"/>
            <a:r>
              <a:rPr lang="fr-FR" dirty="0">
                <a:solidFill>
                  <a:schemeClr val="bg1"/>
                </a:solidFill>
              </a:rPr>
              <a:t>Personnellement FJAD a pris part à des rencontres en groupe pour les présenter mais aussi s’est positionnée sur le plaidoyer pour la protection renforcée des défenseuses de droit qui impliquait aussi de demander des financements flexibles et adaptées pour eux et une mise à jour des normes pour des normes spécifiques qui criminalisent ces comportements à l’endroit des féministes.</a:t>
            </a:r>
          </a:p>
          <a:p>
            <a:pPr algn="just"/>
            <a:endParaRPr lang="fr-FR" dirty="0">
              <a:solidFill>
                <a:schemeClr val="bg1"/>
              </a:solidFill>
            </a:endParaRPr>
          </a:p>
          <a:p>
            <a:pPr algn="just"/>
            <a:endParaRPr lang="fr-FR" dirty="0">
              <a:solidFill>
                <a:schemeClr val="bg1"/>
              </a:solidFill>
            </a:endParaRPr>
          </a:p>
          <a:p>
            <a:pPr algn="just"/>
            <a:endParaRPr lang="fr-BJ" dirty="0">
              <a:solidFill>
                <a:schemeClr val="bg1"/>
              </a:solidFill>
            </a:endParaRPr>
          </a:p>
        </p:txBody>
      </p:sp>
    </p:spTree>
    <p:extLst>
      <p:ext uri="{BB962C8B-B14F-4D97-AF65-F5344CB8AC3E}">
        <p14:creationId xmlns:p14="http://schemas.microsoft.com/office/powerpoint/2010/main" val="429014644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498</TotalTime>
  <Words>1820</Words>
  <Application>Microsoft Office PowerPoint</Application>
  <PresentationFormat>Grand écran</PresentationFormat>
  <Paragraphs>52</Paragraphs>
  <Slides>11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11</vt:i4>
      </vt:variant>
    </vt:vector>
  </HeadingPairs>
  <TitlesOfParts>
    <vt:vector size="19" baseType="lpstr">
      <vt:lpstr>Arial</vt:lpstr>
      <vt:lpstr>Calibri</vt:lpstr>
      <vt:lpstr>Calibri Light</vt:lpstr>
      <vt:lpstr>Georgia</vt:lpstr>
      <vt:lpstr>Mosk</vt:lpstr>
      <vt:lpstr>Sitka Banner Semibold</vt:lpstr>
      <vt:lpstr>TW Cen MT</vt:lpstr>
      <vt:lpstr>Thème Office</vt:lpstr>
      <vt:lpstr>Présentation PowerPoint</vt:lpstr>
      <vt:lpstr>1. PRÉSENTATION DE L'ÉVÉNEMENT « WOMEN DELIVER »</vt:lpstr>
      <vt:lpstr>1. PRÉSENTATION DE L'ÉVÉNEMENT « WOMEN DELIVER »</vt:lpstr>
      <vt:lpstr>2. LA SITUATION DES DROITS DES FEMMES À L'ÉCHELLE MONDIALE </vt:lpstr>
      <vt:lpstr>2. LA SITUATION DES DROITS DES FEMMES À L'ÉCHELLE MONDIALE </vt:lpstr>
      <vt:lpstr>3. LES DÉFIS PERSISTANTS</vt:lpstr>
      <vt:lpstr>4. LES AVANCÉES TECHNOLOGIQUES ET NUMÉRIQUES</vt:lpstr>
      <vt:lpstr>5. LES OPPORTUNITÉS DE PLAIDOYER </vt:lpstr>
      <vt:lpstr>5. LES OPPORTUNITÉS DE PLAIDOYER </vt:lpstr>
      <vt:lpstr>6. LES OPPORTUNITÉS DE FINANCEMENT</vt:lpstr>
      <vt:lpstr>6. LES OPPORTUNITÉS DE FINANCEMENT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HP</dc:creator>
  <cp:lastModifiedBy>Osé Coliko</cp:lastModifiedBy>
  <cp:revision>3</cp:revision>
  <dcterms:created xsi:type="dcterms:W3CDTF">2023-07-26T12:43:10Z</dcterms:created>
  <dcterms:modified xsi:type="dcterms:W3CDTF">2023-07-27T17:33:31Z</dcterms:modified>
</cp:coreProperties>
</file>